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8"/>
  </p:notesMasterIdLst>
  <p:sldIdLst>
    <p:sldId id="258" r:id="rId2"/>
    <p:sldId id="286" r:id="rId3"/>
    <p:sldId id="290" r:id="rId4"/>
    <p:sldId id="322" r:id="rId5"/>
    <p:sldId id="288" r:id="rId6"/>
    <p:sldId id="295" r:id="rId7"/>
    <p:sldId id="296" r:id="rId8"/>
    <p:sldId id="291" r:id="rId9"/>
    <p:sldId id="289" r:id="rId10"/>
    <p:sldId id="293" r:id="rId11"/>
    <p:sldId id="292" r:id="rId12"/>
    <p:sldId id="294" r:id="rId13"/>
    <p:sldId id="321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24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4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6" r:id="rId46"/>
    <p:sldId id="345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Cordia New" panose="020B0304020202020204" pitchFamily="34" charset="-34"/>
      <p:regular r:id="rId57"/>
      <p:bold r:id="rId58"/>
      <p:italic r:id="rId59"/>
      <p:boldItalic r:id="rId60"/>
    </p:embeddedFont>
    <p:embeddedFont>
      <p:font typeface="Times" panose="02020603050405020304" pitchFamily="18" charset="0"/>
      <p:regular r:id="rId61"/>
      <p:bold r:id="rId62"/>
      <p:italic r:id="rId63"/>
      <p:boldItalic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04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3535B-23FB-4953-8D0E-0D00A7FBC2C4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80BD2-CDAB-4CF4-BD45-B7E59246B0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76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fld id="{D3C7ADEC-2B74-4904-8AB3-13EC145D402B}" type="slidenum">
              <a:rPr lang="en-US">
                <a:latin typeface="Times" charset="0"/>
              </a:rPr>
              <a:pPr/>
              <a:t>6</a:t>
            </a:fld>
            <a:endParaRPr lang="en-US">
              <a:latin typeface="Times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98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fld id="{6CC3DC11-78EC-4744-88D6-9E39EFDB8AB7}" type="slidenum">
              <a:rPr lang="en-US">
                <a:latin typeface="Times" charset="0"/>
              </a:rPr>
              <a:pPr/>
              <a:t>7</a:t>
            </a:fld>
            <a:endParaRPr lang="en-US">
              <a:latin typeface="Times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27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lang="pt-BR" sz="4900" b="1" kern="12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pt-BR" sz="2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pPr lv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12" descr="ufpel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907" y="141635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cdtec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332658"/>
            <a:ext cx="2031180" cy="6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1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62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62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4016"/>
            <a:ext cx="65532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pt-B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lv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30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12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1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48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78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80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74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52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-27384"/>
            <a:ext cx="7150818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8F4A-1083-4AB5-A903-D95A658B3B8D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AFC5A-42E4-474F-BF76-7AB24EC77752}" type="slidenum">
              <a:rPr lang="pt-BR" smtClean="0"/>
              <a:t>‹nº›</a:t>
            </a:fld>
            <a:endParaRPr lang="pt-BR"/>
          </a:p>
        </p:txBody>
      </p:sp>
      <p:pic>
        <p:nvPicPr>
          <p:cNvPr id="14" name="Imagem 13" descr="computaca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0274" y="124326"/>
            <a:ext cx="2448272" cy="10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Futura Md BT" panose="020B06020202040203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nb.ca/petersen/lib/java/insertionsort/" TargetMode="External"/><Relationship Id="rId2" Type="http://schemas.openxmlformats.org/officeDocument/2006/relationships/hyperlink" Target="http://www.site.uottawa.ca/~stan/csi2514/applets/sort/sor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>
            <a:normAutofit/>
          </a:bodyPr>
          <a:lstStyle/>
          <a:p>
            <a:r>
              <a:rPr lang="pt-BR"/>
              <a:t>Algoritmos de Ordenação</a:t>
            </a:r>
            <a:endParaRPr lang="pt-BR" sz="49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534272"/>
            <a:ext cx="6400800" cy="1752600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Prof. Dr. Rafael P. Torchelsen</a:t>
            </a:r>
          </a:p>
          <a:p>
            <a:r>
              <a:rPr lang="pt-BR" sz="2400" dirty="0">
                <a:solidFill>
                  <a:schemeClr val="tx1"/>
                </a:solidFill>
              </a:rPr>
              <a:t>rafael.torchelsen@inf.ufpel.edu.br</a:t>
            </a:r>
          </a:p>
        </p:txBody>
      </p:sp>
    </p:spTree>
    <p:extLst>
      <p:ext uri="{BB962C8B-B14F-4D97-AF65-F5344CB8AC3E}">
        <p14:creationId xmlns:p14="http://schemas.microsoft.com/office/powerpoint/2010/main" val="2086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Estudo de caso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Qual o melhor caso?</a:t>
            </a:r>
          </a:p>
          <a:p>
            <a:pPr lvl="1"/>
            <a:r>
              <a:rPr lang="pt-BR"/>
              <a:t>Os dados já estarem ordenados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Qual o pior?</a:t>
            </a:r>
          </a:p>
          <a:p>
            <a:pPr lvl="1"/>
            <a:r>
              <a:rPr lang="pt-BR"/>
              <a:t>Os dados estarem na ordem inversa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08242"/>
              </p:ext>
            </p:extLst>
          </p:nvPr>
        </p:nvGraphicFramePr>
        <p:xfrm>
          <a:off x="1475656" y="5229200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43609"/>
              </p:ext>
            </p:extLst>
          </p:nvPr>
        </p:nvGraphicFramePr>
        <p:xfrm>
          <a:off x="1428331" y="2996952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5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900608" y="-99392"/>
            <a:ext cx="8229600" cy="1143000"/>
          </a:xfrm>
        </p:spPr>
        <p:txBody>
          <a:bodyPr/>
          <a:lstStyle/>
          <a:p>
            <a:r>
              <a:rPr lang="pt-BR"/>
              <a:t>Complexidade por contagem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52736"/>
            <a:ext cx="6444208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b="1" err="1">
                <a:latin typeface="Cordia New" pitchFamily="34" charset="-34"/>
                <a:cs typeface="Cordia New" pitchFamily="34" charset="-34"/>
              </a:rPr>
              <a:t>Insertionsort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(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data[], 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n) {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tmp,i,j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;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for (j=1; j&lt;n; j++) {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i =j - 1;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= data[j];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while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( (i&gt;=0) &amp;&amp; (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 &lt; data[i]) ) {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	data[i+1] = data[i];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	 i--;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}//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while</a:t>
            </a:r>
            <a:endParaRPr lang="pt-BR" sz="2000" b="1">
              <a:latin typeface="Cordia New" pitchFamily="34" charset="-34"/>
              <a:cs typeface="Cordia New" pitchFamily="34" charset="-34"/>
            </a:endParaRPr>
          </a:p>
          <a:p>
            <a:pPr marL="0" indent="0">
              <a:buNone/>
            </a:pPr>
            <a:endParaRPr lang="pt-BR" sz="2000" b="1">
              <a:latin typeface="Cordia New" pitchFamily="34" charset="-34"/>
              <a:cs typeface="Cordia New" pitchFamily="34" charset="-34"/>
            </a:endParaRP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	data[i+1] = 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000" b="1">
                <a:latin typeface="Cordia New" pitchFamily="34" charset="-34"/>
                <a:cs typeface="Cordia New" pitchFamily="34" charset="-34"/>
              </a:rPr>
              <a:t>; 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	}//for</a:t>
            </a:r>
          </a:p>
          <a:p>
            <a:pPr marL="0" indent="0">
              <a:buNone/>
            </a:pPr>
            <a:r>
              <a:rPr lang="pt-BR" sz="2000" b="1">
                <a:latin typeface="Cordia New" pitchFamily="34" charset="-34"/>
                <a:cs typeface="Cordia New" pitchFamily="34" charset="-34"/>
              </a:rPr>
              <a:t> }//</a:t>
            </a:r>
            <a:r>
              <a:rPr lang="pt-BR" sz="2000" b="1" err="1">
                <a:latin typeface="Cordia New" pitchFamily="34" charset="-34"/>
                <a:cs typeface="Cordia New" pitchFamily="34" charset="-34"/>
              </a:rPr>
              <a:t>Insertionsort</a:t>
            </a:r>
            <a:endParaRPr lang="pt-BR" sz="2000" b="1"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408712" y="1063764"/>
            <a:ext cx="3347864" cy="4093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ct val="20000"/>
              </a:spcBef>
              <a:buFont typeface="Arial" pitchFamily="34" charset="0"/>
              <a:buNone/>
              <a:defRPr sz="2000" b="1">
                <a:latin typeface="Cordia New" pitchFamily="34" charset="-34"/>
                <a:cs typeface="Cordia New" pitchFamily="34" charset="-34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pt-BR"/>
          </a:p>
          <a:p>
            <a:r>
              <a:rPr lang="pt-BR"/>
              <a:t>1</a:t>
            </a:r>
          </a:p>
          <a:p>
            <a:r>
              <a:rPr lang="pt-BR"/>
              <a:t>N+1</a:t>
            </a:r>
          </a:p>
          <a:p>
            <a:r>
              <a:rPr lang="pt-BR"/>
              <a:t>(1)N+1</a:t>
            </a:r>
          </a:p>
          <a:p>
            <a:r>
              <a:rPr lang="pt-BR"/>
              <a:t>(1+1)N+1</a:t>
            </a:r>
          </a:p>
          <a:p>
            <a:r>
              <a:rPr lang="pt-BR"/>
              <a:t>(T+1+1)N+1</a:t>
            </a:r>
          </a:p>
          <a:p>
            <a:r>
              <a:rPr lang="pt-BR"/>
              <a:t>((1)T+1+1)N+1</a:t>
            </a:r>
          </a:p>
          <a:p>
            <a:r>
              <a:rPr lang="pt-BR"/>
              <a:t>((1+1)T+1+1)N+1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((1+1)T+1+1+1)N+1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6444208" y="5170609"/>
            <a:ext cx="23762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447663" y="5313196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/>
              <a:t>TN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2232720" y="5877271"/>
            <a:ext cx="3851448" cy="89696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/>
              <a:t>Essa é a complexidade?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3851920" y="2060848"/>
            <a:ext cx="1440160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 agora? 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283968" y="2420888"/>
            <a:ext cx="1440160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 agora? </a:t>
            </a:r>
          </a:p>
        </p:txBody>
      </p:sp>
    </p:spTree>
    <p:extLst>
      <p:ext uri="{BB962C8B-B14F-4D97-AF65-F5344CB8AC3E}">
        <p14:creationId xmlns:p14="http://schemas.microsoft.com/office/powerpoint/2010/main" val="18793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9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Qual a complexidade do algoritmo em ambos os casos?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Qual o melhor caso?</a:t>
            </a:r>
          </a:p>
          <a:p>
            <a:pPr lvl="1"/>
            <a:r>
              <a:rPr lang="pt-BR"/>
              <a:t>Os dados já estarem ordenados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Qual o pior?</a:t>
            </a:r>
          </a:p>
          <a:p>
            <a:pPr lvl="1"/>
            <a:r>
              <a:rPr lang="pt-BR"/>
              <a:t>Os dados estarem na ordem inversa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07062"/>
              </p:ext>
            </p:extLst>
          </p:nvPr>
        </p:nvGraphicFramePr>
        <p:xfrm>
          <a:off x="1475656" y="5229200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20781"/>
              </p:ext>
            </p:extLst>
          </p:nvPr>
        </p:nvGraphicFramePr>
        <p:xfrm>
          <a:off x="1428331" y="2996952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005437" y="3501008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T = 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918681" y="5805264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T = 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74161" y="57861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/>
              <a:t>O(N</a:t>
            </a:r>
            <a:r>
              <a:rPr lang="pt-BR" sz="2800" baseline="30000"/>
              <a:t>2</a:t>
            </a:r>
            <a:r>
              <a:rPr lang="pt-BR" sz="2800"/>
              <a:t>)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4744548" y="6047710"/>
            <a:ext cx="6195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757517" y="3470876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ym typeface="Symbol" pitchFamily="18" charset="2"/>
              </a:rPr>
              <a:t></a:t>
            </a:r>
            <a:r>
              <a:rPr lang="pt-BR" sz="2800"/>
              <a:t>(N)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758477" y="3732486"/>
            <a:ext cx="6195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4788024" y="1700808"/>
            <a:ext cx="293189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t-BR"/>
              <a:t>Qual o T em ambos os casos?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469158" y="3481844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ym typeface="Symbol" pitchFamily="18" charset="2"/>
              </a:rPr>
              <a:t>1N</a:t>
            </a:r>
            <a:endParaRPr lang="pt-BR" sz="280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6069002" y="3743454"/>
            <a:ext cx="6195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5364088" y="5786100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ym typeface="Symbol" pitchFamily="18" charset="2"/>
              </a:rPr>
              <a:t>NN</a:t>
            </a:r>
            <a:endParaRPr lang="pt-BR" sz="2800"/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013625" y="6027135"/>
            <a:ext cx="6195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4" grpId="0" animBg="1"/>
      <p:bldP spid="1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Algoritmo de ordenação: Seleção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4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Método de ordenação por </a:t>
            </a:r>
            <a:r>
              <a:rPr lang="pt-BR" b="1"/>
              <a:t>seleção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7067128" cy="4525963"/>
          </a:xfrm>
        </p:spPr>
        <p:txBody>
          <a:bodyPr/>
          <a:lstStyle/>
          <a:p>
            <a:r>
              <a:rPr lang="pt-BR"/>
              <a:t>Encontre o menor valor na lista</a:t>
            </a:r>
          </a:p>
          <a:p>
            <a:r>
              <a:rPr lang="pt-BR"/>
              <a:t>Troque-o de lugar com o primeiro elemento da lista</a:t>
            </a:r>
          </a:p>
          <a:p>
            <a:r>
              <a:rPr lang="pt-BR"/>
              <a:t>Repita os passos anteriores no restante da lista, a partir do segundo elemento</a:t>
            </a:r>
          </a:p>
          <a:p>
            <a:endParaRPr lang="pt-BR"/>
          </a:p>
        </p:txBody>
      </p:sp>
      <p:pic>
        <p:nvPicPr>
          <p:cNvPr id="1027" name="Picture 3" descr="C:\Users\Toto\Desktop\Sync_Work\-= Courses =-\estrutura de dados\2011-1\Selection-Sort-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340768"/>
            <a:ext cx="1440160" cy="534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5576" y="1196752"/>
            <a:ext cx="6840760" cy="5661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b="1" err="1">
                <a:latin typeface="Courier New" pitchFamily="49" charset="0"/>
                <a:cs typeface="Courier New" pitchFamily="49" charset="0"/>
              </a:rPr>
              <a:t>Selectsort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data[],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min,tmp,i,j,min_id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22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(i=0; i&lt;n-1; i++) {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min = data[i];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</a:t>
            </a:r>
            <a:r>
              <a:rPr lang="pt-BR" sz="22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(j=i+1; j&lt;n; j++)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BR" sz="2200" b="1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(data[j] &lt; min) {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  min = data[j];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= j;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	 }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= data[i];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data[i] = data[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data[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] =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6732240" y="2204864"/>
            <a:ext cx="1944216" cy="10081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Teste de mesa</a:t>
            </a:r>
          </a:p>
        </p:txBody>
      </p:sp>
    </p:spTree>
    <p:extLst>
      <p:ext uri="{BB962C8B-B14F-4D97-AF65-F5344CB8AC3E}">
        <p14:creationId xmlns:p14="http://schemas.microsoft.com/office/powerpoint/2010/main" val="8581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5576" y="1196752"/>
            <a:ext cx="6840760" cy="5661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b="1" err="1">
                <a:latin typeface="Courier New" pitchFamily="49" charset="0"/>
                <a:cs typeface="Courier New" pitchFamily="49" charset="0"/>
              </a:rPr>
              <a:t>Selectsort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data[],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min,tmp,i,j,min_id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22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(i=0; i&lt;n-1; i++) {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min = data[i];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</a:t>
            </a:r>
            <a:r>
              <a:rPr lang="pt-BR" sz="22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(j=i+1; j&lt;n; j++)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</a:t>
            </a:r>
            <a:r>
              <a:rPr lang="pt-BR" sz="2200" b="1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(data[j] &lt; min) {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  min = data[j];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= j;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	 }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 = data[i];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data[i] = data[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]; 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   data[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] = </a:t>
            </a:r>
            <a:r>
              <a:rPr lang="pt-BR" sz="22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20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pt-BR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220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min_id</a:t>
            </a:r>
            <a:r>
              <a:rPr lang="pt-BR" sz="2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i+1;</a:t>
            </a:r>
          </a:p>
          <a:p>
            <a:pPr marL="0" indent="0">
              <a:buNone/>
            </a:pPr>
            <a:r>
              <a:rPr lang="pt-BR" sz="2200">
                <a:latin typeface="Courier New" pitchFamily="49" charset="0"/>
                <a:cs typeface="Courier New" pitchFamily="49" charset="0"/>
              </a:rPr>
              <a:t>  } }</a:t>
            </a:r>
          </a:p>
        </p:txBody>
      </p:sp>
      <p:sp>
        <p:nvSpPr>
          <p:cNvPr id="4" name="Retângulo 3"/>
          <p:cNvSpPr/>
          <p:nvPr/>
        </p:nvSpPr>
        <p:spPr>
          <a:xfrm>
            <a:off x="6876256" y="4005064"/>
            <a:ext cx="1872208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Resolvido?</a:t>
            </a:r>
          </a:p>
        </p:txBody>
      </p:sp>
    </p:spTree>
    <p:extLst>
      <p:ext uri="{BB962C8B-B14F-4D97-AF65-F5344CB8AC3E}">
        <p14:creationId xmlns:p14="http://schemas.microsoft.com/office/powerpoint/2010/main" val="32611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Demonstração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306896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/>
              <a:t>http://www.cs.oswego.edu/~mohammad/classes/csc241/samples/sort/Sort2-E.html</a:t>
            </a:r>
          </a:p>
        </p:txBody>
      </p:sp>
    </p:spTree>
    <p:extLst>
      <p:ext uri="{BB962C8B-B14F-4D97-AF65-F5344CB8AC3E}">
        <p14:creationId xmlns:p14="http://schemas.microsoft.com/office/powerpoint/2010/main" val="3558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Estudo de caso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Qual o melhor caso?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Qual o pior?</a:t>
            </a:r>
          </a:p>
        </p:txBody>
      </p:sp>
    </p:spTree>
    <p:extLst>
      <p:ext uri="{BB962C8B-B14F-4D97-AF65-F5344CB8AC3E}">
        <p14:creationId xmlns:p14="http://schemas.microsoft.com/office/powerpoint/2010/main" val="29170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864" y="-234280"/>
            <a:ext cx="8229600" cy="1143000"/>
          </a:xfrm>
        </p:spPr>
        <p:txBody>
          <a:bodyPr/>
          <a:lstStyle/>
          <a:p>
            <a:pPr algn="l"/>
            <a:r>
              <a:rPr lang="pt-BR"/>
              <a:t>Estudo de casos</a:t>
            </a:r>
          </a:p>
        </p:txBody>
      </p:sp>
      <p:pic>
        <p:nvPicPr>
          <p:cNvPr id="4" name="Picture 4" descr="C:\Users\Toto\Desktop\Sync_Work\-= Courses =-\estrutura de dados\2011-1\selection-sort_rando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0403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2123728" y="783950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Aleatório</a:t>
            </a:r>
          </a:p>
        </p:txBody>
      </p:sp>
      <p:pic>
        <p:nvPicPr>
          <p:cNvPr id="3074" name="Picture 2" descr="C:\Users\Toto\Desktop\Sync_Work\-= Courses =-\estrutura de dados\2011-1\selection-sort-nearl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04747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de cantos arredondados 6"/>
          <p:cNvSpPr/>
          <p:nvPr/>
        </p:nvSpPr>
        <p:spPr>
          <a:xfrm>
            <a:off x="4716016" y="764704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Quase ordenado</a:t>
            </a:r>
          </a:p>
        </p:txBody>
      </p:sp>
      <p:pic>
        <p:nvPicPr>
          <p:cNvPr id="3075" name="Picture 3" descr="C:\Users\Toto\Desktop\Sync_Work\-= Courses =-\estrutura de dados\2011-1\selection-sort-uniqu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10" y="4529083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oto\Desktop\Sync_Work\-= Courses =-\estrutura de dados\2011-1\selection-sort-reverse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529083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de cantos arredondados 9"/>
          <p:cNvSpPr/>
          <p:nvPr/>
        </p:nvSpPr>
        <p:spPr>
          <a:xfrm>
            <a:off x="2123728" y="3953019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Inverso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716016" y="3933773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Valores repetidos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687616" y="20409"/>
            <a:ext cx="3456384" cy="6840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Qual o melhor e o pior caso?</a:t>
            </a:r>
          </a:p>
        </p:txBody>
      </p:sp>
    </p:spTree>
    <p:extLst>
      <p:ext uri="{BB962C8B-B14F-4D97-AF65-F5344CB8AC3E}">
        <p14:creationId xmlns:p14="http://schemas.microsoft.com/office/powerpoint/2010/main" val="18889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Ordenação (</a:t>
            </a:r>
            <a:r>
              <a:rPr lang="pt-BR" err="1"/>
              <a:t>Sort</a:t>
            </a:r>
            <a:r>
              <a:rPr lang="pt-BR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/>
          </a:bodyPr>
          <a:lstStyle/>
          <a:p>
            <a:r>
              <a:rPr lang="pt-BR"/>
              <a:t>Dado um conjunto de dados armazenados em ordem </a:t>
            </a:r>
            <a:r>
              <a:rPr lang="pt-BR" b="1"/>
              <a:t>aleatória</a:t>
            </a:r>
            <a:r>
              <a:rPr lang="pt-BR"/>
              <a:t>, reordena-los com base em uma </a:t>
            </a:r>
            <a:r>
              <a:rPr lang="pt-BR" b="1"/>
              <a:t>regra</a:t>
            </a:r>
            <a:r>
              <a:rPr lang="pt-BR"/>
              <a:t> de </a:t>
            </a:r>
            <a:r>
              <a:rPr lang="pt-BR" b="1"/>
              <a:t>precedência</a:t>
            </a:r>
          </a:p>
          <a:p>
            <a:pPr lvl="1"/>
            <a:r>
              <a:rPr lang="pt-BR"/>
              <a:t>Qual a regra de precedência para:</a:t>
            </a:r>
          </a:p>
          <a:p>
            <a:pPr lvl="2"/>
            <a:r>
              <a:rPr lang="pt-BR"/>
              <a:t>Números</a:t>
            </a:r>
          </a:p>
          <a:p>
            <a:pPr lvl="2"/>
            <a:r>
              <a:rPr lang="pt-BR"/>
              <a:t>Nomes</a:t>
            </a:r>
          </a:p>
          <a:p>
            <a:pPr lvl="2"/>
            <a:r>
              <a:rPr lang="pt-BR"/>
              <a:t>Alunos</a:t>
            </a:r>
          </a:p>
        </p:txBody>
      </p:sp>
    </p:spTree>
    <p:extLst>
      <p:ext uri="{BB962C8B-B14F-4D97-AF65-F5344CB8AC3E}">
        <p14:creationId xmlns:p14="http://schemas.microsoft.com/office/powerpoint/2010/main" val="19712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Características do 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r>
              <a:rPr lang="pt-BR" b="1"/>
              <a:t>O(n</a:t>
            </a:r>
            <a:r>
              <a:rPr lang="pt-BR" b="1" baseline="30000"/>
              <a:t>2</a:t>
            </a:r>
            <a:r>
              <a:rPr lang="pt-BR" b="1"/>
              <a:t>) – sempre precisa ir até o fim do vetor para ter certeza que o elemento sendo analisado é o menor de todos, ou seja, ele é sempre quadrático</a:t>
            </a:r>
          </a:p>
          <a:p>
            <a:r>
              <a:rPr lang="pt-BR" b="1"/>
              <a:t>Não é estável –</a:t>
            </a:r>
            <a:r>
              <a:rPr lang="pt-BR"/>
              <a:t> Dois vetores com mesmo conteúdo mas em ordem diferente podem resultar num vetor ordenado não idêntico</a:t>
            </a:r>
          </a:p>
          <a:p>
            <a:r>
              <a:rPr lang="pt-BR" b="1"/>
              <a:t>Não é adaptativo</a:t>
            </a:r>
            <a:r>
              <a:rPr lang="pt-BR"/>
              <a:t> (invariante ao conteúdo a ser ordenado) </a:t>
            </a:r>
            <a:endParaRPr lang="pt-BR" b="1"/>
          </a:p>
          <a:p>
            <a:r>
              <a:rPr lang="pt-BR" b="1"/>
              <a:t>O(1)</a:t>
            </a:r>
            <a:r>
              <a:rPr lang="pt-BR"/>
              <a:t> memória extra é constante</a:t>
            </a:r>
          </a:p>
        </p:txBody>
      </p:sp>
    </p:spTree>
    <p:extLst>
      <p:ext uri="{BB962C8B-B14F-4D97-AF65-F5344CB8AC3E}">
        <p14:creationId xmlns:p14="http://schemas.microsoft.com/office/powerpoint/2010/main" val="13810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Algoritmo de ordenação: Bolha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51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Método de ordenação bolha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pt-BR" sz="2800"/>
              <a:t>Compare os dois primeiro elementos, trocando-os de posição caso o maior seja o primeiro.</a:t>
            </a:r>
          </a:p>
          <a:p>
            <a:r>
              <a:rPr lang="pt-BR" sz="2800"/>
              <a:t>Repita o passo anterior, porém avançando um elemento. </a:t>
            </a:r>
          </a:p>
          <a:p>
            <a:r>
              <a:rPr lang="pt-BR" sz="2800"/>
              <a:t>Quando chegar no final da lista, marque o último elemento como em sua posição definitiva e recomece todo o processo, porém até o elemento anterior a o último marcado como em sua posição definitiva</a:t>
            </a:r>
          </a:p>
        </p:txBody>
      </p:sp>
      <p:pic>
        <p:nvPicPr>
          <p:cNvPr id="1026" name="Picture 2" descr="C:\Users\Toto\Desktop\Sync_Work\-= Courses =-\estrutura de dados\2011-1\Bubbl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143500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err="1">
                <a:latin typeface="Courier New" pitchFamily="49" charset="0"/>
                <a:cs typeface="Courier New" pitchFamily="49" charset="0"/>
              </a:rPr>
              <a:t>Bubblesort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(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data[],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n) {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tmp,i,j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24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(i=0; i&lt;n-1; i++) {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</a:t>
            </a:r>
            <a:r>
              <a:rPr lang="pt-BR" sz="24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(j=0; j&lt;n-i-1; j++) {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	</a:t>
            </a:r>
            <a:r>
              <a:rPr lang="pt-BR" sz="2400" b="1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(data[j] &gt; data[j+1]) { 					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 = data[j];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		data[j] = data[j+1];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		data[j+1] = </a:t>
            </a:r>
            <a:r>
              <a:rPr lang="pt-BR" sz="240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pt-BR" sz="240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	}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	}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	} </a:t>
            </a:r>
          </a:p>
          <a:p>
            <a:pPr marL="0" indent="0">
              <a:buNone/>
            </a:pPr>
            <a:r>
              <a:rPr lang="pt-BR" sz="24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4572000" y="5229200"/>
            <a:ext cx="2808312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Como modifica-lo para ser adaptativo?</a:t>
            </a:r>
          </a:p>
        </p:txBody>
      </p:sp>
    </p:spTree>
    <p:extLst>
      <p:ext uri="{BB962C8B-B14F-4D97-AF65-F5344CB8AC3E}">
        <p14:creationId xmlns:p14="http://schemas.microsoft.com/office/powerpoint/2010/main" val="414147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Demonstração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1520" y="306896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/>
              <a:t>http://www.cs.oswego.edu/~mohammad/classes/csc241/samples/sort/Sort2-E.html</a:t>
            </a:r>
          </a:p>
        </p:txBody>
      </p:sp>
    </p:spTree>
    <p:extLst>
      <p:ext uri="{BB962C8B-B14F-4D97-AF65-F5344CB8AC3E}">
        <p14:creationId xmlns:p14="http://schemas.microsoft.com/office/powerpoint/2010/main" val="40266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Estudo de caso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Qual o melhor caso?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Qual o pior?</a:t>
            </a:r>
          </a:p>
        </p:txBody>
      </p:sp>
    </p:spTree>
    <p:extLst>
      <p:ext uri="{BB962C8B-B14F-4D97-AF65-F5344CB8AC3E}">
        <p14:creationId xmlns:p14="http://schemas.microsoft.com/office/powerpoint/2010/main" val="39622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864" y="-306288"/>
            <a:ext cx="8229600" cy="1143000"/>
          </a:xfrm>
        </p:spPr>
        <p:txBody>
          <a:bodyPr/>
          <a:lstStyle/>
          <a:p>
            <a:pPr algn="l"/>
            <a:r>
              <a:rPr lang="pt-BR" dirty="0"/>
              <a:t>Estudo de casos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2123728" y="783950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Aleatório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4716016" y="764704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Quase ordenado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123728" y="3953019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Inverso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716016" y="3933773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Valores repetidos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687616" y="20409"/>
            <a:ext cx="3456384" cy="6840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/>
              <a:t>Qual o melhor e o pior caso?</a:t>
            </a:r>
          </a:p>
        </p:txBody>
      </p:sp>
      <p:pic>
        <p:nvPicPr>
          <p:cNvPr id="2050" name="Picture 2" descr="C:\Users\Toto\Desktop\Sync_Work\-= Courses =-\estrutura de dados\2011-1\bubble-sort-uniqu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8506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oto\Desktop\Sync_Work\-= Courses =-\estrutura de dados\2011-1\bubble-sort-nearl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00" y="1274444"/>
            <a:ext cx="2442588" cy="24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oto\Desktop\Sync_Work\-= Courses =-\estrutura de dados\2011-1\bubble-sort-random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oto\Desktop\Sync_Work\-= Courses =-\estrutura de dados\2011-1\bubble-sort-reverse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409728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8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Estudo de caso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Qual o melhor caso?</a:t>
            </a:r>
          </a:p>
          <a:p>
            <a:pPr lvl="1"/>
            <a:r>
              <a:rPr lang="pt-BR"/>
              <a:t>Lista já ordenada</a:t>
            </a:r>
          </a:p>
          <a:p>
            <a:pPr lvl="1"/>
            <a:r>
              <a:rPr lang="pt-BR"/>
              <a:t>Ω(n)</a:t>
            </a:r>
          </a:p>
          <a:p>
            <a:endParaRPr lang="pt-BR"/>
          </a:p>
          <a:p>
            <a:r>
              <a:rPr lang="pt-BR"/>
              <a:t>Qual o pior?</a:t>
            </a:r>
          </a:p>
          <a:p>
            <a:pPr lvl="1"/>
            <a:r>
              <a:rPr lang="pt-BR"/>
              <a:t>Lista ordenada em sentido contrário</a:t>
            </a:r>
          </a:p>
          <a:p>
            <a:pPr lvl="1"/>
            <a:r>
              <a:rPr lang="pt-BR"/>
              <a:t>O(n</a:t>
            </a:r>
            <a:r>
              <a:rPr lang="pt-BR" baseline="30000"/>
              <a:t>2</a:t>
            </a:r>
            <a:r>
              <a:rPr lang="pt-B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76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Características do 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pt-BR" b="1"/>
              <a:t>O(n</a:t>
            </a:r>
            <a:r>
              <a:rPr lang="pt-BR" b="1" baseline="30000"/>
              <a:t>2</a:t>
            </a:r>
            <a:r>
              <a:rPr lang="pt-BR" b="1"/>
              <a:t>) – </a:t>
            </a:r>
            <a:r>
              <a:rPr lang="pt-BR"/>
              <a:t>o número de comparações e trocas equivale ao quadrado do número de elementos</a:t>
            </a:r>
          </a:p>
          <a:p>
            <a:r>
              <a:rPr lang="pt-BR" b="1"/>
              <a:t>Estável –</a:t>
            </a:r>
            <a:r>
              <a:rPr lang="pt-BR"/>
              <a:t> Dois vetores com mesmo conteúdo mas em ordem diferente resultam num vetor idêntico</a:t>
            </a:r>
          </a:p>
          <a:p>
            <a:r>
              <a:rPr lang="pt-BR" b="1"/>
              <a:t>Adaptativo</a:t>
            </a:r>
            <a:r>
              <a:rPr lang="pt-BR"/>
              <a:t> seu desempenho depende da ordenação inicial</a:t>
            </a:r>
            <a:endParaRPr lang="pt-BR" b="1"/>
          </a:p>
          <a:p>
            <a:r>
              <a:rPr lang="pt-BR"/>
              <a:t>A </a:t>
            </a:r>
            <a:r>
              <a:rPr lang="pt-BR" b="1"/>
              <a:t>memória</a:t>
            </a:r>
            <a:r>
              <a:rPr lang="pt-BR"/>
              <a:t> utilizada tem tamanho constante</a:t>
            </a:r>
          </a:p>
        </p:txBody>
      </p:sp>
    </p:spTree>
    <p:extLst>
      <p:ext uri="{BB962C8B-B14F-4D97-AF65-F5344CB8AC3E}">
        <p14:creationId xmlns:p14="http://schemas.microsoft.com/office/powerpoint/2010/main" val="354669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Algoritmo de ordenação: </a:t>
            </a:r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77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Características dos métodos de ordenação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/>
              <a:t>In </a:t>
            </a:r>
            <a:r>
              <a:rPr lang="pt-BR" b="1" err="1"/>
              <a:t>Place</a:t>
            </a:r>
            <a:r>
              <a:rPr lang="pt-BR"/>
              <a:t>: Utiliza uma quantidade fixa de memória</a:t>
            </a:r>
          </a:p>
          <a:p>
            <a:r>
              <a:rPr lang="pt-BR" b="1"/>
              <a:t>Interna</a:t>
            </a:r>
            <a:r>
              <a:rPr lang="pt-BR"/>
              <a:t>: Técnicas de ordenação que utilizam somente memória </a:t>
            </a:r>
            <a:r>
              <a:rPr lang="pt-BR" b="1"/>
              <a:t>primaria</a:t>
            </a:r>
            <a:r>
              <a:rPr lang="pt-BR"/>
              <a:t> (RAM)</a:t>
            </a:r>
          </a:p>
          <a:p>
            <a:r>
              <a:rPr lang="pt-BR" b="1"/>
              <a:t>Externa</a:t>
            </a:r>
            <a:r>
              <a:rPr lang="pt-BR"/>
              <a:t>: Técnicas que fazem ordenação, porém utilizam memória </a:t>
            </a:r>
            <a:r>
              <a:rPr lang="pt-BR" b="1"/>
              <a:t>secundaria</a:t>
            </a:r>
            <a:r>
              <a:rPr lang="pt-BR"/>
              <a:t> (disco, pen drive,...)</a:t>
            </a:r>
          </a:p>
          <a:p>
            <a:r>
              <a:rPr lang="pt-BR" b="1"/>
              <a:t>Dado</a:t>
            </a:r>
            <a:r>
              <a:rPr lang="pt-BR"/>
              <a:t>: Informação, que pode ser um nome ou um conjunto de dados</a:t>
            </a:r>
          </a:p>
          <a:p>
            <a:r>
              <a:rPr lang="pt-BR" b="1"/>
              <a:t>Chave</a:t>
            </a:r>
            <a:r>
              <a:rPr lang="pt-BR"/>
              <a:t>: Uma chave ou código que fica associado ao dado</a:t>
            </a:r>
          </a:p>
          <a:p>
            <a:r>
              <a:rPr lang="pt-BR" b="1"/>
              <a:t>Determinístico</a:t>
            </a:r>
            <a:r>
              <a:rPr lang="pt-BR"/>
              <a:t>: Independente da ordem inicial dos dados, a ordenação dos mesmos dados sempre resulta na mesma sequência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24156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Dividir para conquistar</a:t>
            </a:r>
          </a:p>
          <a:p>
            <a:endParaRPr lang="pt-BR" sz="2400" dirty="0"/>
          </a:p>
          <a:p>
            <a:r>
              <a:rPr lang="pt-BR" sz="2400" dirty="0"/>
              <a:t>O </a:t>
            </a:r>
            <a:r>
              <a:rPr lang="pt-BR" sz="2400" dirty="0" err="1"/>
              <a:t>quick</a:t>
            </a:r>
            <a:r>
              <a:rPr lang="pt-BR" sz="2400" dirty="0"/>
              <a:t> </a:t>
            </a:r>
            <a:r>
              <a:rPr lang="pt-BR" sz="2400" dirty="0" err="1"/>
              <a:t>sort</a:t>
            </a:r>
            <a:r>
              <a:rPr lang="pt-BR" sz="2400" dirty="0"/>
              <a:t> primeiro </a:t>
            </a:r>
            <a:r>
              <a:rPr lang="pt-BR" sz="2400" b="1" dirty="0"/>
              <a:t>escolhe um pivô</a:t>
            </a:r>
            <a:r>
              <a:rPr lang="pt-BR" sz="2400" dirty="0"/>
              <a:t>, um elemento da lista</a:t>
            </a:r>
          </a:p>
          <a:p>
            <a:r>
              <a:rPr lang="pt-BR" sz="2400" dirty="0"/>
              <a:t>Em seguida a lista é dividida em duas </a:t>
            </a:r>
            <a:r>
              <a:rPr lang="pt-BR" sz="2400" b="1" dirty="0" err="1"/>
              <a:t>sub-listas</a:t>
            </a:r>
            <a:endParaRPr lang="pt-BR" sz="2400" b="1" dirty="0"/>
          </a:p>
          <a:p>
            <a:pPr lvl="1"/>
            <a:r>
              <a:rPr lang="pt-BR" sz="2000" dirty="0"/>
              <a:t>A primeira lista contém os elementos </a:t>
            </a:r>
            <a:r>
              <a:rPr lang="pt-BR" sz="2000" b="1" dirty="0"/>
              <a:t>menores</a:t>
            </a:r>
            <a:r>
              <a:rPr lang="pt-BR" sz="2000" dirty="0"/>
              <a:t> que o pivô</a:t>
            </a:r>
          </a:p>
          <a:p>
            <a:pPr lvl="1"/>
            <a:r>
              <a:rPr lang="pt-BR" sz="2000" dirty="0"/>
              <a:t>A segunda contém os elementos </a:t>
            </a:r>
            <a:r>
              <a:rPr lang="pt-BR" sz="2000" b="1" dirty="0"/>
              <a:t>maiores</a:t>
            </a:r>
            <a:r>
              <a:rPr lang="pt-BR" sz="2000" dirty="0"/>
              <a:t> que o pivô</a:t>
            </a:r>
          </a:p>
          <a:p>
            <a:r>
              <a:rPr lang="pt-BR" sz="2400" dirty="0"/>
              <a:t>Por último, o pivô é colocando na posição </a:t>
            </a:r>
            <a:r>
              <a:rPr lang="pt-BR" sz="2400" b="1" dirty="0"/>
              <a:t>entre</a:t>
            </a:r>
            <a:r>
              <a:rPr lang="pt-BR" sz="2400" dirty="0"/>
              <a:t> as duas </a:t>
            </a:r>
            <a:r>
              <a:rPr lang="pt-BR" sz="2400" b="1" dirty="0" err="1"/>
              <a:t>sub-listas</a:t>
            </a:r>
            <a:endParaRPr lang="pt-BR" sz="2400" b="1" dirty="0"/>
          </a:p>
          <a:p>
            <a:r>
              <a:rPr lang="pt-BR" sz="2400" dirty="0"/>
              <a:t>O Processo é </a:t>
            </a:r>
            <a:r>
              <a:rPr lang="pt-BR" sz="2400" b="1" dirty="0"/>
              <a:t>repetido</a:t>
            </a:r>
            <a:r>
              <a:rPr lang="pt-BR" sz="2400" dirty="0"/>
              <a:t> para cada </a:t>
            </a:r>
            <a:r>
              <a:rPr lang="pt-BR" sz="2400" b="1" dirty="0" err="1"/>
              <a:t>sub-lista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605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Picture 3" descr="C:\Users\Toto\Desktop\Sync_Work\-= Courses =-\Estrutura de Dados\2011-1\Sorting_quicksort_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89093"/>
            <a:ext cx="7155579" cy="5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2880" y="-27384"/>
            <a:ext cx="8229600" cy="688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b="1" dirty="0" err="1">
                <a:latin typeface="Consolas" pitchFamily="49" charset="0"/>
                <a:cs typeface="Consolas" pitchFamily="49" charset="0"/>
              </a:rPr>
              <a:t>Quicksort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data[],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left,int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right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 {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mid,tmp,i,j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i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left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j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right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mid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data[(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left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+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right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)/2];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do {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(data[i] &lt;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mid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i++;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mid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&lt; data[j])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j--;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if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(i &lt;= j) {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= data[i];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data[i] = data[j];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data[j] =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i++;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  j--;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}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(i &lt;= j);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if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left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&lt; j)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b="1" dirty="0" err="1">
                <a:latin typeface="Consolas" pitchFamily="49" charset="0"/>
                <a:cs typeface="Consolas" pitchFamily="49" charset="0"/>
              </a:rPr>
              <a:t>Quicksort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data,left,j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if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(i &lt; 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right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b="1" dirty="0" err="1">
                <a:latin typeface="Consolas" pitchFamily="49" charset="0"/>
                <a:cs typeface="Consolas" pitchFamily="49" charset="0"/>
              </a:rPr>
              <a:t>Quicksort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latin typeface="Consolas" pitchFamily="49" charset="0"/>
                <a:cs typeface="Consolas" pitchFamily="49" charset="0"/>
              </a:rPr>
              <a:t>data,i,right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indent="0">
              <a:buNone/>
            </a:pPr>
            <a:r>
              <a:rPr lang="pt-BR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4788024" y="5661248"/>
            <a:ext cx="2664296" cy="5760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Recursão</a:t>
            </a:r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3851920" y="5661248"/>
            <a:ext cx="936104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1"/>
          </p:cNvCxnSpPr>
          <p:nvPr/>
        </p:nvCxnSpPr>
        <p:spPr>
          <a:xfrm flipH="1">
            <a:off x="3851920" y="5949280"/>
            <a:ext cx="936104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tângulo de cantos arredondados 9"/>
          <p:cNvSpPr/>
          <p:nvPr/>
        </p:nvSpPr>
        <p:spPr>
          <a:xfrm>
            <a:off x="5724128" y="1584299"/>
            <a:ext cx="2664296" cy="9361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Procura um elemento </a:t>
            </a:r>
            <a:r>
              <a:rPr lang="pt-BR" sz="2000" b="1" dirty="0"/>
              <a:t>menor</a:t>
            </a:r>
            <a:r>
              <a:rPr lang="pt-BR" sz="2000" dirty="0"/>
              <a:t> que o pivô, da </a:t>
            </a:r>
            <a:r>
              <a:rPr lang="pt-BR" sz="2000" b="1" dirty="0"/>
              <a:t>esquerda</a:t>
            </a:r>
            <a:r>
              <a:rPr lang="pt-BR" sz="2000" dirty="0"/>
              <a:t> até o </a:t>
            </a:r>
            <a:r>
              <a:rPr lang="pt-BR" sz="2000" b="1" dirty="0"/>
              <a:t>meio</a:t>
            </a:r>
          </a:p>
        </p:txBody>
      </p:sp>
      <p:cxnSp>
        <p:nvCxnSpPr>
          <p:cNvPr id="11" name="Conector de seta reta 10"/>
          <p:cNvCxnSpPr>
            <a:stCxn id="10" idx="1"/>
          </p:cNvCxnSpPr>
          <p:nvPr/>
        </p:nvCxnSpPr>
        <p:spPr>
          <a:xfrm flipH="1" flipV="1">
            <a:off x="3491880" y="1916832"/>
            <a:ext cx="2232248" cy="135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5724128" y="2564904"/>
            <a:ext cx="2664296" cy="9361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Procura um elemento </a:t>
            </a:r>
            <a:r>
              <a:rPr lang="pt-BR" sz="2000" b="1" dirty="0"/>
              <a:t>maior</a:t>
            </a:r>
            <a:r>
              <a:rPr lang="pt-BR" sz="2000" dirty="0"/>
              <a:t> que o pivô, do </a:t>
            </a:r>
            <a:r>
              <a:rPr lang="pt-BR" sz="2000" b="1" dirty="0"/>
              <a:t>meio até o fim</a:t>
            </a:r>
          </a:p>
        </p:txBody>
      </p:sp>
      <p:cxnSp>
        <p:nvCxnSpPr>
          <p:cNvPr id="17" name="Conector de seta reta 16"/>
          <p:cNvCxnSpPr>
            <a:stCxn id="16" idx="1"/>
          </p:cNvCxnSpPr>
          <p:nvPr/>
        </p:nvCxnSpPr>
        <p:spPr>
          <a:xfrm flipH="1" flipV="1">
            <a:off x="3491880" y="2520403"/>
            <a:ext cx="2232248" cy="512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tângulo de cantos arredondados 20"/>
          <p:cNvSpPr/>
          <p:nvPr/>
        </p:nvSpPr>
        <p:spPr>
          <a:xfrm>
            <a:off x="5724128" y="548680"/>
            <a:ext cx="2664296" cy="9361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Elemento do meio, ou pivô</a:t>
            </a:r>
          </a:p>
        </p:txBody>
      </p:sp>
      <p:cxnSp>
        <p:nvCxnSpPr>
          <p:cNvPr id="22" name="Conector de seta reta 21"/>
          <p:cNvCxnSpPr>
            <a:stCxn id="21" idx="1"/>
          </p:cNvCxnSpPr>
          <p:nvPr/>
        </p:nvCxnSpPr>
        <p:spPr>
          <a:xfrm flipH="1">
            <a:off x="4319972" y="1016732"/>
            <a:ext cx="1404156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tângulo de cantos arredondados 23"/>
          <p:cNvSpPr/>
          <p:nvPr/>
        </p:nvSpPr>
        <p:spPr>
          <a:xfrm>
            <a:off x="5724128" y="3708465"/>
            <a:ext cx="2664296" cy="936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Troca o elemento (swap) i pelo j</a:t>
            </a:r>
            <a:endParaRPr lang="pt-BR" sz="2000" b="1" dirty="0"/>
          </a:p>
        </p:txBody>
      </p:sp>
      <p:cxnSp>
        <p:nvCxnSpPr>
          <p:cNvPr id="25" name="Conector de seta reta 24"/>
          <p:cNvCxnSpPr>
            <a:stCxn id="24" idx="1"/>
          </p:cNvCxnSpPr>
          <p:nvPr/>
        </p:nvCxnSpPr>
        <p:spPr>
          <a:xfrm flipH="1" flipV="1">
            <a:off x="2771800" y="3032956"/>
            <a:ext cx="2952328" cy="1143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5724128" y="4602842"/>
            <a:ext cx="2664296" cy="9361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Como ele sabe que quando i &lt;=j é preciso trocar?</a:t>
            </a:r>
            <a:endParaRPr lang="pt-BR" sz="2000" b="1" dirty="0"/>
          </a:p>
        </p:txBody>
      </p:sp>
      <p:sp>
        <p:nvSpPr>
          <p:cNvPr id="28" name="Retângulo 27"/>
          <p:cNvSpPr/>
          <p:nvPr/>
        </p:nvSpPr>
        <p:spPr>
          <a:xfrm>
            <a:off x="1008112" y="6516052"/>
            <a:ext cx="81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/>
              <a:t>http://www.cs.oswego.edu/~mohammad/classes/csc241/samples/sort/Sort2-E.html</a:t>
            </a:r>
          </a:p>
        </p:txBody>
      </p:sp>
    </p:spTree>
    <p:extLst>
      <p:ext uri="{BB962C8B-B14F-4D97-AF65-F5344CB8AC3E}">
        <p14:creationId xmlns:p14="http://schemas.microsoft.com/office/powerpoint/2010/main" val="32362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6" grpId="0" animBg="1"/>
      <p:bldP spid="21" grpId="0" animBg="1"/>
      <p:bldP spid="24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-171400"/>
            <a:ext cx="6408712" cy="1143000"/>
          </a:xfrm>
        </p:spPr>
        <p:txBody>
          <a:bodyPr/>
          <a:lstStyle/>
          <a:p>
            <a:r>
              <a:rPr lang="pt-BR" sz="2800" dirty="0"/>
              <a:t>Estudo de casos – versão </a:t>
            </a:r>
            <a:r>
              <a:rPr lang="pt-BR" sz="2800" dirty="0" err="1"/>
              <a:t>in-place</a:t>
            </a:r>
            <a:endParaRPr lang="pt-BR" sz="2800" dirty="0"/>
          </a:p>
        </p:txBody>
      </p:sp>
      <p:pic>
        <p:nvPicPr>
          <p:cNvPr id="2050" name="Picture 2" descr="C:\Users\Toto\Desktop\Sync_Work\-= Courses =-\Estrutura de Dados\2011-1\quick-sor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2323473" cy="23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de cantos arredondados 5"/>
          <p:cNvSpPr/>
          <p:nvPr/>
        </p:nvSpPr>
        <p:spPr>
          <a:xfrm>
            <a:off x="2123728" y="783950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Aleatório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4716016" y="764704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Quase ordenado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2123728" y="3953019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Inverso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4716016" y="3933773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Valores repetidos</a:t>
            </a:r>
          </a:p>
        </p:txBody>
      </p:sp>
      <p:pic>
        <p:nvPicPr>
          <p:cNvPr id="2051" name="Picture 3" descr="C:\Users\Toto\Desktop\Sync_Work\-= Courses =-\Estrutura de Dados\2011-1\quick-sort-nearl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2323473" cy="23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oto\Desktop\Sync_Work\-= Courses =-\Estrutura de Dados\2011-1\quick-sort-revers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89901"/>
            <a:ext cx="2323473" cy="23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oto\Desktop\Sync_Work\-= Courses =-\Estrutura de Dados\2011-1\quick-sort-repeat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4489903"/>
            <a:ext cx="2323473" cy="23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Pior caso</a:t>
            </a:r>
          </a:p>
          <a:p>
            <a:pPr lvl="1"/>
            <a:r>
              <a:rPr lang="pt-BR" dirty="0"/>
              <a:t>Quando o pivô é o maior ou menor do conjunto, dessa forma não existe divisão dos dados</a:t>
            </a:r>
          </a:p>
          <a:p>
            <a:r>
              <a:rPr lang="pt-BR" dirty="0"/>
              <a:t>Melhor caso</a:t>
            </a:r>
          </a:p>
          <a:p>
            <a:pPr lvl="1"/>
            <a:r>
              <a:rPr lang="pt-BR" dirty="0"/>
              <a:t>O pivô é sempre o elemento central</a:t>
            </a:r>
          </a:p>
        </p:txBody>
      </p:sp>
    </p:spTree>
    <p:extLst>
      <p:ext uri="{BB962C8B-B14F-4D97-AF65-F5344CB8AC3E}">
        <p14:creationId xmlns:p14="http://schemas.microsoft.com/office/powerpoint/2010/main" val="34287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pt-BR" dirty="0"/>
              <a:t>Instável – Quando a seleção do pivô é aleatória</a:t>
            </a:r>
          </a:p>
          <a:p>
            <a:r>
              <a:rPr lang="pt-BR" dirty="0"/>
              <a:t>Memória</a:t>
            </a:r>
          </a:p>
          <a:p>
            <a:pPr lvl="1"/>
            <a:r>
              <a:rPr lang="pt-BR" dirty="0"/>
              <a:t>O(n) divisão e conquista (recursão)</a:t>
            </a:r>
          </a:p>
          <a:p>
            <a:r>
              <a:rPr lang="pt-BR" dirty="0"/>
              <a:t>Computação: </a:t>
            </a:r>
          </a:p>
          <a:p>
            <a:pPr lvl="1"/>
            <a:r>
              <a:rPr lang="pt-BR" dirty="0"/>
              <a:t>O(n</a:t>
            </a:r>
            <a:r>
              <a:rPr lang="pt-BR" baseline="30000" dirty="0"/>
              <a:t>2</a:t>
            </a:r>
            <a:r>
              <a:rPr lang="pt-BR" dirty="0"/>
              <a:t>) pior caso</a:t>
            </a:r>
          </a:p>
          <a:p>
            <a:pPr lvl="1"/>
            <a:r>
              <a:rPr lang="pt-BR" dirty="0"/>
              <a:t>O(n log n) na maioria dos casos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57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12576" y="-99392"/>
            <a:ext cx="8229600" cy="1143000"/>
          </a:xfrm>
        </p:spPr>
        <p:txBody>
          <a:bodyPr/>
          <a:lstStyle/>
          <a:p>
            <a:r>
              <a:rPr lang="pt-BR" dirty="0"/>
              <a:t>Processamento Paralelo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2" y="949494"/>
            <a:ext cx="3648075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2411759" y="4509120"/>
            <a:ext cx="2520281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2"/>
          </p:cNvCxnSpPr>
          <p:nvPr/>
        </p:nvCxnSpPr>
        <p:spPr>
          <a:xfrm flipH="1">
            <a:off x="3923928" y="5445224"/>
            <a:ext cx="262829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tângulo de cantos arredondados 4"/>
          <p:cNvSpPr/>
          <p:nvPr/>
        </p:nvSpPr>
        <p:spPr>
          <a:xfrm>
            <a:off x="4932040" y="3573016"/>
            <a:ext cx="3240360" cy="18722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A ordenação do lado </a:t>
            </a:r>
            <a:r>
              <a:rPr lang="pt-BR" sz="2800" dirty="0">
                <a:solidFill>
                  <a:srgbClr val="00B0F0"/>
                </a:solidFill>
              </a:rPr>
              <a:t>azul</a:t>
            </a:r>
            <a:r>
              <a:rPr lang="pt-BR" sz="2800" dirty="0"/>
              <a:t> pode ser feita independente do lado </a:t>
            </a:r>
            <a:r>
              <a:rPr lang="pt-BR" sz="2800" dirty="0">
                <a:solidFill>
                  <a:srgbClr val="FF0000"/>
                </a:solidFill>
              </a:rPr>
              <a:t>vermelho</a:t>
            </a:r>
            <a:r>
              <a:rPr lang="pt-BR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77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Algoritmo de ordenação: Merge </a:t>
            </a:r>
            <a:r>
              <a:rPr lang="pt-BR" dirty="0" err="1"/>
              <a:t>Sort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538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 </a:t>
            </a:r>
            <a:r>
              <a:rPr lang="pt-BR" dirty="0" err="1"/>
              <a:t>Sort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Divide a lista em duas partes iguais</a:t>
            </a:r>
          </a:p>
          <a:p>
            <a:pPr lvl="1"/>
            <a:r>
              <a:rPr lang="pt-BR" dirty="0"/>
              <a:t>Continua dividindo até ter dois elementos em cada lista</a:t>
            </a:r>
          </a:p>
          <a:p>
            <a:r>
              <a:rPr lang="pt-BR" dirty="0"/>
              <a:t>Ordena todas as listas (dois elementos por lista, inicialmente)</a:t>
            </a:r>
          </a:p>
          <a:p>
            <a:r>
              <a:rPr lang="pt-BR" dirty="0"/>
              <a:t>Junta as listas adjacentes, ordenando-as</a:t>
            </a:r>
          </a:p>
        </p:txBody>
      </p:sp>
    </p:spTree>
    <p:extLst>
      <p:ext uri="{BB962C8B-B14F-4D97-AF65-F5344CB8AC3E}">
        <p14:creationId xmlns:p14="http://schemas.microsoft.com/office/powerpoint/2010/main" val="343917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46" y="1164158"/>
            <a:ext cx="588645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2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Algoritmo de ordenação: Inserção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428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Pseudo-Algoritmo</a:t>
            </a:r>
            <a:r>
              <a:rPr lang="pt-BR" dirty="0"/>
              <a:t>: </a:t>
            </a:r>
            <a:r>
              <a:rPr lang="pt-BR" b="1" dirty="0" err="1">
                <a:solidFill>
                  <a:srgbClr val="00B050"/>
                </a:solidFill>
              </a:rPr>
              <a:t>merge_sort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 dirty="0"/>
              <a:t>função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(m) </a:t>
            </a:r>
          </a:p>
          <a:p>
            <a:pPr marL="0" indent="0">
              <a:buNone/>
            </a:pPr>
            <a:r>
              <a:rPr lang="pt-BR" b="1" dirty="0"/>
              <a:t>	se</a:t>
            </a:r>
            <a:r>
              <a:rPr lang="pt-BR" dirty="0"/>
              <a:t> tamanho(m) ≤ 1 </a:t>
            </a:r>
          </a:p>
          <a:p>
            <a:pPr marL="0" indent="0">
              <a:buNone/>
            </a:pPr>
            <a:r>
              <a:rPr lang="pt-BR" b="1" dirty="0"/>
              <a:t>		</a:t>
            </a:r>
            <a:r>
              <a:rPr lang="pt-BR" b="1" dirty="0" err="1"/>
              <a:t>returna</a:t>
            </a:r>
            <a:r>
              <a:rPr lang="pt-BR" dirty="0"/>
              <a:t> m </a:t>
            </a:r>
          </a:p>
          <a:p>
            <a:pPr marL="0" indent="0">
              <a:buNone/>
            </a:pPr>
            <a:r>
              <a:rPr lang="pt-BR" b="1" dirty="0"/>
              <a:t>	var</a:t>
            </a:r>
            <a:r>
              <a:rPr lang="pt-BR" dirty="0"/>
              <a:t> </a:t>
            </a:r>
            <a:r>
              <a:rPr lang="pt-BR" i="1" dirty="0"/>
              <a:t>lista</a:t>
            </a:r>
            <a:r>
              <a:rPr lang="pt-BR" dirty="0"/>
              <a:t> esquerda, direita, resultado </a:t>
            </a:r>
          </a:p>
          <a:p>
            <a:pPr marL="0" indent="0">
              <a:buNone/>
            </a:pPr>
            <a:r>
              <a:rPr lang="pt-BR" b="1" dirty="0"/>
              <a:t>	var</a:t>
            </a:r>
            <a:r>
              <a:rPr lang="pt-BR" dirty="0"/>
              <a:t> </a:t>
            </a:r>
            <a:r>
              <a:rPr lang="pt-BR" i="1" dirty="0"/>
              <a:t>inteiro</a:t>
            </a:r>
            <a:r>
              <a:rPr lang="pt-BR" dirty="0"/>
              <a:t> meio = tamanho(m) / 2 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para cada</a:t>
            </a:r>
            <a:r>
              <a:rPr lang="pt-BR" dirty="0"/>
              <a:t> x </a:t>
            </a:r>
            <a:r>
              <a:rPr lang="pt-BR" b="1" dirty="0"/>
              <a:t>em</a:t>
            </a:r>
            <a:r>
              <a:rPr lang="pt-BR" dirty="0"/>
              <a:t> m até meio </a:t>
            </a:r>
          </a:p>
          <a:p>
            <a:pPr marL="0" indent="0">
              <a:buNone/>
            </a:pPr>
            <a:r>
              <a:rPr lang="pt-BR" dirty="0"/>
              <a:t>		adiciona x em esquerda </a:t>
            </a:r>
          </a:p>
          <a:p>
            <a:pPr marL="0" indent="0">
              <a:buNone/>
            </a:pPr>
            <a:r>
              <a:rPr lang="pt-BR" b="1" dirty="0"/>
              <a:t>	para cada</a:t>
            </a:r>
            <a:r>
              <a:rPr lang="pt-BR" dirty="0"/>
              <a:t> x </a:t>
            </a:r>
            <a:r>
              <a:rPr lang="pt-BR" b="1" dirty="0"/>
              <a:t>em</a:t>
            </a:r>
            <a:r>
              <a:rPr lang="pt-BR" dirty="0"/>
              <a:t> m </a:t>
            </a:r>
            <a:r>
              <a:rPr lang="pt-BR" b="1" dirty="0"/>
              <a:t>após</a:t>
            </a:r>
            <a:r>
              <a:rPr lang="pt-BR" dirty="0"/>
              <a:t> meio</a:t>
            </a:r>
          </a:p>
          <a:p>
            <a:pPr marL="0" indent="0">
              <a:buNone/>
            </a:pPr>
            <a:r>
              <a:rPr lang="pt-BR" dirty="0"/>
              <a:t>		adiciona x em direita </a:t>
            </a:r>
          </a:p>
          <a:p>
            <a:pPr marL="0" indent="0">
              <a:buNone/>
            </a:pPr>
            <a:r>
              <a:rPr lang="pt-BR" dirty="0"/>
              <a:t>	esquerda =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(esquerda) </a:t>
            </a:r>
          </a:p>
          <a:p>
            <a:pPr marL="0" indent="0">
              <a:buNone/>
            </a:pPr>
            <a:r>
              <a:rPr lang="pt-BR" dirty="0"/>
              <a:t>	direita =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(direita) </a:t>
            </a:r>
          </a:p>
          <a:p>
            <a:pPr marL="0" indent="0">
              <a:buNone/>
            </a:pPr>
            <a:r>
              <a:rPr lang="pt-BR" dirty="0"/>
              <a:t>	resultado = </a:t>
            </a:r>
            <a:r>
              <a:rPr lang="pt-BR" dirty="0">
                <a:solidFill>
                  <a:srgbClr val="FF0000"/>
                </a:solidFill>
              </a:rPr>
              <a:t>merge</a:t>
            </a:r>
            <a:r>
              <a:rPr lang="pt-BR" dirty="0"/>
              <a:t>(esquerda, direita) </a:t>
            </a:r>
          </a:p>
          <a:p>
            <a:pPr marL="0" indent="0">
              <a:buNone/>
            </a:pPr>
            <a:r>
              <a:rPr lang="pt-BR" b="1" dirty="0"/>
              <a:t>retorna</a:t>
            </a:r>
            <a:r>
              <a:rPr lang="pt-BR" dirty="0"/>
              <a:t> resultado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6228184" y="5157192"/>
            <a:ext cx="2915816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Dividi o problema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6372200" y="5733256"/>
            <a:ext cx="2664296" cy="8640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Conquista os </a:t>
            </a:r>
            <a:r>
              <a:rPr lang="pt-BR" sz="2800" i="1" dirty="0"/>
              <a:t>probleminhas</a:t>
            </a:r>
          </a:p>
        </p:txBody>
      </p:sp>
      <p:cxnSp>
        <p:nvCxnSpPr>
          <p:cNvPr id="20" name="Conector de seta reta 19"/>
          <p:cNvCxnSpPr>
            <a:stCxn id="17" idx="1"/>
          </p:cNvCxnSpPr>
          <p:nvPr/>
        </p:nvCxnSpPr>
        <p:spPr>
          <a:xfrm flipH="1" flipV="1">
            <a:off x="5940152" y="5229200"/>
            <a:ext cx="288032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7" idx="1"/>
          </p:cNvCxnSpPr>
          <p:nvPr/>
        </p:nvCxnSpPr>
        <p:spPr>
          <a:xfrm flipH="1">
            <a:off x="5220072" y="5409220"/>
            <a:ext cx="1008112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 flipV="1">
            <a:off x="6084168" y="6237500"/>
            <a:ext cx="288032" cy="1758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6372200" y="3501008"/>
            <a:ext cx="2664296" cy="8640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X é um elemento de m</a:t>
            </a:r>
            <a:endParaRPr lang="pt-BR" sz="2800" i="1" dirty="0"/>
          </a:p>
        </p:txBody>
      </p:sp>
      <p:sp>
        <p:nvSpPr>
          <p:cNvPr id="28" name="Retângulo de cantos arredondados 27"/>
          <p:cNvSpPr/>
          <p:nvPr/>
        </p:nvSpPr>
        <p:spPr>
          <a:xfrm>
            <a:off x="6372200" y="3861048"/>
            <a:ext cx="2664296" cy="8640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Divisão de m</a:t>
            </a:r>
            <a:endParaRPr lang="pt-BR" sz="2800" i="1" dirty="0"/>
          </a:p>
        </p:txBody>
      </p:sp>
      <p:sp>
        <p:nvSpPr>
          <p:cNvPr id="29" name="Chave direita 28"/>
          <p:cNvSpPr/>
          <p:nvPr/>
        </p:nvSpPr>
        <p:spPr>
          <a:xfrm>
            <a:off x="5724128" y="3645024"/>
            <a:ext cx="504056" cy="136815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7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-828600" y="-27384"/>
            <a:ext cx="8229600" cy="1143000"/>
          </a:xfrm>
        </p:spPr>
        <p:txBody>
          <a:bodyPr/>
          <a:lstStyle/>
          <a:p>
            <a:r>
              <a:rPr lang="pt-BR" dirty="0" err="1"/>
              <a:t>Pseudo-Algoritmo</a:t>
            </a:r>
            <a:r>
              <a:rPr lang="pt-BR" dirty="0"/>
              <a:t>: </a:t>
            </a:r>
            <a:r>
              <a:rPr lang="pt-BR" b="1" dirty="0">
                <a:solidFill>
                  <a:srgbClr val="FF0000"/>
                </a:solidFill>
              </a:rPr>
              <a:t>merge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6512" y="1196752"/>
            <a:ext cx="8229600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/>
              <a:t>função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merge</a:t>
            </a:r>
            <a:r>
              <a:rPr lang="pt-BR" dirty="0"/>
              <a:t>(esquerda, direita) </a:t>
            </a:r>
          </a:p>
          <a:p>
            <a:pPr marL="0" indent="0">
              <a:buNone/>
            </a:pPr>
            <a:r>
              <a:rPr lang="pt-BR" b="1" dirty="0"/>
              <a:t>var</a:t>
            </a:r>
            <a:r>
              <a:rPr lang="pt-BR" dirty="0"/>
              <a:t> </a:t>
            </a:r>
            <a:r>
              <a:rPr lang="pt-BR" i="1" dirty="0"/>
              <a:t>lista</a:t>
            </a:r>
            <a:r>
              <a:rPr lang="pt-BR" dirty="0"/>
              <a:t> resultado</a:t>
            </a:r>
          </a:p>
          <a:p>
            <a:pPr marL="0" indent="0">
              <a:buNone/>
            </a:pPr>
            <a:r>
              <a:rPr lang="pt-BR" b="1" dirty="0"/>
              <a:t>enquanto</a:t>
            </a:r>
            <a:r>
              <a:rPr lang="pt-BR" dirty="0"/>
              <a:t> tamanho(esquerda) &gt; 0 </a:t>
            </a:r>
            <a:r>
              <a:rPr lang="pt-BR" b="1" dirty="0"/>
              <a:t>ou</a:t>
            </a:r>
            <a:r>
              <a:rPr lang="pt-BR" dirty="0"/>
              <a:t> tamanho(direita) &gt; 0 </a:t>
            </a:r>
          </a:p>
          <a:p>
            <a:pPr marL="0" indent="0">
              <a:buNone/>
            </a:pPr>
            <a:r>
              <a:rPr lang="pt-BR" b="1" dirty="0"/>
              <a:t>	se</a:t>
            </a:r>
            <a:r>
              <a:rPr lang="pt-BR" dirty="0"/>
              <a:t> tamanho(esquerda) &gt; 0 </a:t>
            </a:r>
            <a:r>
              <a:rPr lang="pt-BR" b="1" dirty="0"/>
              <a:t>e</a:t>
            </a:r>
            <a:r>
              <a:rPr lang="pt-BR" dirty="0"/>
              <a:t> tamanho(direita) &gt; 0 </a:t>
            </a:r>
          </a:p>
          <a:p>
            <a:pPr marL="0" indent="0">
              <a:buNone/>
            </a:pPr>
            <a:r>
              <a:rPr lang="pt-BR" b="1" dirty="0"/>
              <a:t>		se</a:t>
            </a:r>
            <a:r>
              <a:rPr lang="pt-BR" dirty="0"/>
              <a:t> primeiro(esquerda) ≤ primeiro(direita) </a:t>
            </a:r>
          </a:p>
          <a:p>
            <a:pPr marL="0" indent="0">
              <a:buNone/>
            </a:pPr>
            <a:r>
              <a:rPr lang="pt-BR" dirty="0"/>
              <a:t>			adiciona primeiro(esquerda) em resultado </a:t>
            </a:r>
          </a:p>
          <a:p>
            <a:pPr marL="0" indent="0">
              <a:buNone/>
            </a:pPr>
            <a:r>
              <a:rPr lang="pt-BR" dirty="0"/>
              <a:t>			esquerda = resto(esquerda) </a:t>
            </a:r>
          </a:p>
          <a:p>
            <a:pPr marL="0" indent="0">
              <a:buNone/>
            </a:pPr>
            <a:r>
              <a:rPr lang="pt-BR" b="1" dirty="0"/>
              <a:t>		senão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		adiciona primeiro(direita) em resultado </a:t>
            </a:r>
          </a:p>
          <a:p>
            <a:pPr marL="0" indent="0">
              <a:buNone/>
            </a:pPr>
            <a:r>
              <a:rPr lang="pt-BR" dirty="0"/>
              <a:t>			direita = resto(direita) </a:t>
            </a:r>
          </a:p>
          <a:p>
            <a:pPr marL="0" indent="0">
              <a:buNone/>
            </a:pPr>
            <a:r>
              <a:rPr lang="pt-BR" b="1" dirty="0"/>
              <a:t>	senão se</a:t>
            </a:r>
            <a:r>
              <a:rPr lang="pt-BR" dirty="0"/>
              <a:t> tamanho(esquerda) &gt; 0 </a:t>
            </a:r>
          </a:p>
          <a:p>
            <a:pPr marL="0" indent="0">
              <a:buNone/>
            </a:pPr>
            <a:r>
              <a:rPr lang="pt-BR" dirty="0"/>
              <a:t>		adiciona primeiro(esquerda) em resultado </a:t>
            </a:r>
          </a:p>
          <a:p>
            <a:pPr marL="0" indent="0">
              <a:buNone/>
            </a:pPr>
            <a:r>
              <a:rPr lang="pt-BR" dirty="0"/>
              <a:t>		esquerda = resto(esquerda) </a:t>
            </a:r>
          </a:p>
          <a:p>
            <a:pPr marL="0" indent="0">
              <a:buNone/>
            </a:pPr>
            <a:r>
              <a:rPr lang="pt-BR" b="1" dirty="0"/>
              <a:t>	senão se</a:t>
            </a:r>
            <a:r>
              <a:rPr lang="pt-BR" dirty="0"/>
              <a:t> tamanho(direita) &gt; 0 </a:t>
            </a:r>
          </a:p>
          <a:p>
            <a:pPr marL="0" indent="0">
              <a:buNone/>
            </a:pPr>
            <a:r>
              <a:rPr lang="pt-BR" dirty="0"/>
              <a:t>		adiciona primeiro(direita) em resultado </a:t>
            </a:r>
          </a:p>
          <a:p>
            <a:pPr marL="0" indent="0">
              <a:buNone/>
            </a:pPr>
            <a:r>
              <a:rPr lang="pt-BR" dirty="0"/>
              <a:t>		direita = resto(direita) </a:t>
            </a:r>
          </a:p>
          <a:p>
            <a:pPr marL="0" indent="0">
              <a:buNone/>
            </a:pPr>
            <a:r>
              <a:rPr lang="pt-BR" b="1" dirty="0"/>
              <a:t>fim enquanto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retorna</a:t>
            </a:r>
            <a:r>
              <a:rPr lang="pt-BR" dirty="0"/>
              <a:t> resultado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5580112" y="836712"/>
            <a:ext cx="3563888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esquerda e direita são esvaziados e seus conteúdos são colocados em resultado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5580112" y="836712"/>
            <a:ext cx="3563888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Aqui a mágica é feita: ordenação!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6948264" y="4005064"/>
            <a:ext cx="2016224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Esquerda ou/e direita podem ter tamanho ímpar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6" y="4005064"/>
            <a:ext cx="2963218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de cantos arredondados 1"/>
          <p:cNvSpPr/>
          <p:nvPr/>
        </p:nvSpPr>
        <p:spPr>
          <a:xfrm>
            <a:off x="7956376" y="5661248"/>
            <a:ext cx="288032" cy="3600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8676456" y="5661248"/>
            <a:ext cx="288032" cy="3600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6516216" y="5661248"/>
            <a:ext cx="288032" cy="3600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092280" y="5661248"/>
            <a:ext cx="288032" cy="36004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2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2" grpId="0" animBg="1"/>
      <p:bldP spid="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pt-BR" dirty="0"/>
              <a:t>Estudo de Casos</a:t>
            </a:r>
          </a:p>
        </p:txBody>
      </p:sp>
      <p:pic>
        <p:nvPicPr>
          <p:cNvPr id="2050" name="Picture 2" descr="C:\Users\Toto\Desktop\Sync_Work\-= Courses =-\Estrutura de Dados\2011-1\merge-sort-rando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22" y="1270945"/>
            <a:ext cx="2517254" cy="251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2123728" y="783950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Aleatório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716016" y="764704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Quase ordenado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2123728" y="3861048"/>
            <a:ext cx="1872208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Inverso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4716016" y="3841802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Valores repetidos</a:t>
            </a:r>
          </a:p>
        </p:txBody>
      </p:sp>
      <p:pic>
        <p:nvPicPr>
          <p:cNvPr id="2051" name="Picture 3" descr="C:\Users\Toto\Desktop\Sync_Work\-= Courses =-\Estrutura de Dados\2011-1\merge-sort-nearl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70945"/>
            <a:ext cx="2517254" cy="251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oto\Desktop\Sync_Work\-= Courses =-\Estrutura de Dados\2011-1\merge-sort-revers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22" y="436510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oto\Desktop\Sync_Work\-= Courses =-\Estrutura de Dados\2011-1\merge-sort-unique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2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Estável</a:t>
            </a:r>
          </a:p>
          <a:p>
            <a:r>
              <a:rPr lang="pt-BR" dirty="0"/>
              <a:t>Memória</a:t>
            </a:r>
          </a:p>
          <a:p>
            <a:pPr lvl="1"/>
            <a:r>
              <a:rPr lang="pt-BR" dirty="0"/>
              <a:t>O(n) se implementado com listas ligadas</a:t>
            </a:r>
          </a:p>
          <a:p>
            <a:r>
              <a:rPr lang="pt-BR" dirty="0"/>
              <a:t>Computação</a:t>
            </a:r>
          </a:p>
          <a:p>
            <a:pPr lvl="1"/>
            <a:r>
              <a:rPr lang="pt-BR" dirty="0"/>
              <a:t>O(</a:t>
            </a:r>
            <a:r>
              <a:rPr lang="pt-BR" dirty="0" err="1"/>
              <a:t>n·log</a:t>
            </a:r>
            <a:r>
              <a:rPr lang="pt-BR" dirty="0"/>
              <a:t> n)</a:t>
            </a:r>
          </a:p>
          <a:p>
            <a:r>
              <a:rPr lang="pt-BR" dirty="0"/>
              <a:t>Não é adaptativo </a:t>
            </a:r>
          </a:p>
          <a:p>
            <a:r>
              <a:rPr lang="pt-BR" dirty="0"/>
              <a:t>Não precisa de acesso aleatório aos dados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46" y="1164158"/>
            <a:ext cx="588645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971600" y="3501008"/>
            <a:ext cx="6768752" cy="8640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276847" y="5589240"/>
            <a:ext cx="4032448" cy="10801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Esse algoritmo permite processamento paralelo?</a:t>
            </a:r>
          </a:p>
        </p:txBody>
      </p:sp>
    </p:spTree>
    <p:extLst>
      <p:ext uri="{BB962C8B-B14F-4D97-AF65-F5344CB8AC3E}">
        <p14:creationId xmlns:p14="http://schemas.microsoft.com/office/powerpoint/2010/main" val="74728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Paralelo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b="1" dirty="0"/>
              <a:t>função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(m) </a:t>
            </a:r>
          </a:p>
          <a:p>
            <a:pPr marL="0" indent="0">
              <a:buNone/>
            </a:pPr>
            <a:r>
              <a:rPr lang="pt-BR" b="1" dirty="0"/>
              <a:t>	se</a:t>
            </a:r>
            <a:r>
              <a:rPr lang="pt-BR" dirty="0"/>
              <a:t> tamanho(m) ≤ 1 </a:t>
            </a:r>
          </a:p>
          <a:p>
            <a:pPr marL="0" indent="0">
              <a:buNone/>
            </a:pPr>
            <a:r>
              <a:rPr lang="pt-BR" b="1" dirty="0"/>
              <a:t>		</a:t>
            </a:r>
            <a:r>
              <a:rPr lang="pt-BR" b="1" dirty="0" err="1"/>
              <a:t>returna</a:t>
            </a:r>
            <a:r>
              <a:rPr lang="pt-BR" dirty="0"/>
              <a:t> m </a:t>
            </a:r>
          </a:p>
          <a:p>
            <a:pPr marL="0" indent="0">
              <a:buNone/>
            </a:pPr>
            <a:r>
              <a:rPr lang="pt-BR" b="1" dirty="0"/>
              <a:t>	var</a:t>
            </a:r>
            <a:r>
              <a:rPr lang="pt-BR" dirty="0"/>
              <a:t> </a:t>
            </a:r>
            <a:r>
              <a:rPr lang="pt-BR" i="1" dirty="0"/>
              <a:t>lista</a:t>
            </a:r>
            <a:r>
              <a:rPr lang="pt-BR" dirty="0"/>
              <a:t> esquerda, direita, resultado </a:t>
            </a:r>
          </a:p>
          <a:p>
            <a:pPr marL="0" indent="0">
              <a:buNone/>
            </a:pPr>
            <a:r>
              <a:rPr lang="pt-BR" b="1" dirty="0"/>
              <a:t>	var</a:t>
            </a:r>
            <a:r>
              <a:rPr lang="pt-BR" dirty="0"/>
              <a:t> </a:t>
            </a:r>
            <a:r>
              <a:rPr lang="pt-BR" i="1" dirty="0"/>
              <a:t>inteiro</a:t>
            </a:r>
            <a:r>
              <a:rPr lang="pt-BR" dirty="0"/>
              <a:t> meio = tamanho(m) / 2 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para cada</a:t>
            </a:r>
            <a:r>
              <a:rPr lang="pt-BR" dirty="0"/>
              <a:t> x </a:t>
            </a:r>
            <a:r>
              <a:rPr lang="pt-BR" b="1" dirty="0"/>
              <a:t>em</a:t>
            </a:r>
            <a:r>
              <a:rPr lang="pt-BR" dirty="0"/>
              <a:t> m até meio </a:t>
            </a:r>
          </a:p>
          <a:p>
            <a:pPr marL="0" indent="0">
              <a:buNone/>
            </a:pPr>
            <a:r>
              <a:rPr lang="pt-BR" dirty="0"/>
              <a:t>		adiciona x em esquerda </a:t>
            </a:r>
          </a:p>
          <a:p>
            <a:pPr marL="0" indent="0">
              <a:buNone/>
            </a:pPr>
            <a:r>
              <a:rPr lang="pt-BR" b="1" dirty="0"/>
              <a:t>	para cada</a:t>
            </a:r>
            <a:r>
              <a:rPr lang="pt-BR" dirty="0"/>
              <a:t> x </a:t>
            </a:r>
            <a:r>
              <a:rPr lang="pt-BR" b="1" dirty="0"/>
              <a:t>em</a:t>
            </a:r>
            <a:r>
              <a:rPr lang="pt-BR" dirty="0"/>
              <a:t> m </a:t>
            </a:r>
            <a:r>
              <a:rPr lang="pt-BR" b="1" dirty="0"/>
              <a:t>após</a:t>
            </a:r>
            <a:r>
              <a:rPr lang="pt-BR" dirty="0"/>
              <a:t> meio</a:t>
            </a:r>
          </a:p>
          <a:p>
            <a:pPr marL="0" indent="0">
              <a:buNone/>
            </a:pPr>
            <a:r>
              <a:rPr lang="pt-BR" dirty="0"/>
              <a:t>		adiciona x em direita </a:t>
            </a:r>
          </a:p>
          <a:p>
            <a:pPr marL="0" indent="0">
              <a:buNone/>
            </a:pPr>
            <a:r>
              <a:rPr lang="pt-BR" dirty="0"/>
              <a:t>	esquerda =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(esquerda) </a:t>
            </a:r>
          </a:p>
          <a:p>
            <a:pPr marL="0" indent="0">
              <a:buNone/>
            </a:pPr>
            <a:r>
              <a:rPr lang="pt-BR" dirty="0"/>
              <a:t>	direita = </a:t>
            </a:r>
            <a:r>
              <a:rPr lang="pt-BR" dirty="0" err="1">
                <a:solidFill>
                  <a:srgbClr val="00B050"/>
                </a:solidFill>
              </a:rPr>
              <a:t>merge_sort</a:t>
            </a:r>
            <a:r>
              <a:rPr lang="pt-BR" dirty="0"/>
              <a:t>(direita)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	sincroniza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resultado = </a:t>
            </a:r>
            <a:r>
              <a:rPr lang="pt-BR" dirty="0">
                <a:solidFill>
                  <a:srgbClr val="FF0000"/>
                </a:solidFill>
              </a:rPr>
              <a:t>merge</a:t>
            </a:r>
            <a:r>
              <a:rPr lang="pt-BR" dirty="0"/>
              <a:t>(esquerda, direita) </a:t>
            </a:r>
          </a:p>
          <a:p>
            <a:pPr marL="0" indent="0">
              <a:buNone/>
            </a:pPr>
            <a:r>
              <a:rPr lang="pt-BR" b="1" dirty="0"/>
              <a:t>retorna</a:t>
            </a:r>
            <a:r>
              <a:rPr lang="pt-BR" dirty="0"/>
              <a:t> resultado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6084168" y="3645024"/>
            <a:ext cx="2304256" cy="6480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Vai para um processador</a:t>
            </a:r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>
            <a:off x="5292080" y="3969060"/>
            <a:ext cx="792088" cy="7560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086335" y="4738125"/>
            <a:ext cx="2304256" cy="6480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Vai para outro processador</a:t>
            </a:r>
          </a:p>
        </p:txBody>
      </p:sp>
      <p:cxnSp>
        <p:nvCxnSpPr>
          <p:cNvPr id="12" name="Conector de seta reta 11"/>
          <p:cNvCxnSpPr>
            <a:stCxn id="11" idx="1"/>
          </p:cNvCxnSpPr>
          <p:nvPr/>
        </p:nvCxnSpPr>
        <p:spPr>
          <a:xfrm flipH="1">
            <a:off x="4716016" y="5062161"/>
            <a:ext cx="13703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tângulo de cantos arredondados 13"/>
          <p:cNvSpPr/>
          <p:nvPr/>
        </p:nvSpPr>
        <p:spPr>
          <a:xfrm>
            <a:off x="5004048" y="1988840"/>
            <a:ext cx="3925519" cy="15481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Qual o número máximo de processadores utilizáveis?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46" y="1164158"/>
            <a:ext cx="588645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tângulo de cantos arredondados 15"/>
          <p:cNvSpPr/>
          <p:nvPr/>
        </p:nvSpPr>
        <p:spPr>
          <a:xfrm>
            <a:off x="971600" y="3501008"/>
            <a:ext cx="6768752" cy="86409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29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Comparativo</a:t>
            </a:r>
          </a:p>
        </p:txBody>
      </p:sp>
      <p:pic>
        <p:nvPicPr>
          <p:cNvPr id="4" name="Visualization and Comparison of Sorting Algorithm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5654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a prova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Ler a parte 2 (algoritmos de ordenação) do livro do </a:t>
            </a:r>
            <a:r>
              <a:rPr lang="pt-BR" dirty="0" err="1"/>
              <a:t>Cormem</a:t>
            </a:r>
            <a:r>
              <a:rPr lang="pt-BR" dirty="0"/>
              <a:t>. 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1907704" y="4005064"/>
            <a:ext cx="5328592" cy="233712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Próxima aula: Tarefa prática sobre os algoritmos de ordenação!</a:t>
            </a:r>
          </a:p>
        </p:txBody>
      </p:sp>
    </p:spTree>
    <p:extLst>
      <p:ext uri="{BB962C8B-B14F-4D97-AF65-F5344CB8AC3E}">
        <p14:creationId xmlns:p14="http://schemas.microsoft.com/office/powerpoint/2010/main" val="428564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779463" y="3081338"/>
            <a:ext cx="728662" cy="1087438"/>
            <a:chOff x="779463" y="3081338"/>
            <a:chExt cx="728662" cy="1087438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20400000">
              <a:off x="779463" y="3081338"/>
              <a:ext cx="728662" cy="1087438"/>
            </a:xfrm>
            <a:prstGeom prst="roundRect">
              <a:avLst>
                <a:gd name="adj" fmla="val 124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 rot="20460000">
              <a:off x="882650" y="3144838"/>
              <a:ext cx="4095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6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1477963" y="2933700"/>
            <a:ext cx="727075" cy="1085850"/>
            <a:chOff x="1477963" y="2933700"/>
            <a:chExt cx="727075" cy="1085850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 rot="21180000">
              <a:off x="1477963" y="2933700"/>
              <a:ext cx="727075" cy="1085850"/>
            </a:xfrm>
            <a:prstGeom prst="roundRect">
              <a:avLst>
                <a:gd name="adj" fmla="val 124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 rot="21180000">
              <a:off x="1489075" y="3070225"/>
              <a:ext cx="636587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10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Método de Inserção (</a:t>
            </a:r>
            <a:r>
              <a:rPr lang="pt-BR" err="1"/>
              <a:t>Insertion</a:t>
            </a:r>
            <a:r>
              <a:rPr lang="pt-BR"/>
              <a:t> </a:t>
            </a:r>
            <a:r>
              <a:rPr lang="pt-BR" err="1"/>
              <a:t>Sort</a:t>
            </a:r>
            <a:r>
              <a:rPr lang="pt-BR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Método do jogador de cartas</a:t>
            </a:r>
          </a:p>
        </p:txBody>
      </p:sp>
      <p:grpSp>
        <p:nvGrpSpPr>
          <p:cNvPr id="15" name="Grupo 14"/>
          <p:cNvGrpSpPr/>
          <p:nvPr/>
        </p:nvGrpSpPr>
        <p:grpSpPr>
          <a:xfrm rot="20887425">
            <a:off x="3019425" y="4705350"/>
            <a:ext cx="730250" cy="1085850"/>
            <a:chOff x="3019425" y="4705350"/>
            <a:chExt cx="730250" cy="1085850"/>
          </a:xfrm>
        </p:grpSpPr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1740000" flipH="1">
              <a:off x="3019425" y="4705350"/>
              <a:ext cx="730250" cy="1085850"/>
            </a:xfrm>
            <a:prstGeom prst="roundRect">
              <a:avLst>
                <a:gd name="adj" fmla="val 124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 rot="1800000">
              <a:off x="3084513" y="4832350"/>
              <a:ext cx="636587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12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128838" y="2935288"/>
            <a:ext cx="738187" cy="1085850"/>
            <a:chOff x="2128838" y="2935288"/>
            <a:chExt cx="738187" cy="1085850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 rot="720000">
              <a:off x="2128838" y="2935288"/>
              <a:ext cx="728662" cy="1085850"/>
            </a:xfrm>
            <a:prstGeom prst="roundRect">
              <a:avLst>
                <a:gd name="adj" fmla="val 124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 rot="480000">
              <a:off x="2230438" y="3049588"/>
              <a:ext cx="636587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24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2784475" y="3149600"/>
            <a:ext cx="765175" cy="1085850"/>
            <a:chOff x="2784475" y="3149600"/>
            <a:chExt cx="765175" cy="1085850"/>
          </a:xfrm>
        </p:grpSpPr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1740000" flipH="1">
              <a:off x="2784475" y="3149600"/>
              <a:ext cx="730250" cy="1085850"/>
            </a:xfrm>
            <a:prstGeom prst="roundRect">
              <a:avLst>
                <a:gd name="adj" fmla="val 12495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pt-B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 rot="1500000">
              <a:off x="2913063" y="3317875"/>
              <a:ext cx="636587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en-US" sz="3200" b="1"/>
                <a:t>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2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2292 -0.00394 C 0.02778 -0.0051 0.03403 -0.00324 0.04028 4.07407E-6 C 0.04688 0.00416 0.05174 0.00879 0.05452 0.01435 L 0.06841 0.03958 " pathEditMode="relative" rAng="1411078" ptsTypes="FffFF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5 -0.01181 L 0.02534 -0.01436 C 0.03055 -0.01528 0.0375 -0.01343 0.04323 -0.00996 C 0.05069 -0.00602 0.0559 -0.00093 0.05868 0.00509 L 0.07326 0.03125 " pathEditMode="relative" rAng="1422816" ptsTypes="FffFF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-0.00463 L -0.09479 -0.269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/>
              <a:t>Ordenação (Exemplo)</a:t>
            </a:r>
          </a:p>
        </p:txBody>
      </p:sp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685800" y="1295400"/>
            <a:ext cx="1525588" cy="306388"/>
            <a:chOff x="575" y="1197"/>
            <a:chExt cx="961" cy="193"/>
          </a:xfrm>
        </p:grpSpPr>
        <p:sp>
          <p:nvSpPr>
            <p:cNvPr id="4163" name="AutoShape 20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64" name="AutoShape 21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2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65" name="AutoShape 22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66" name="AutoShape 23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5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67" name="AutoShape 24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09" name="Line 25"/>
          <p:cNvSpPr>
            <a:spLocks noChangeShapeType="1"/>
          </p:cNvSpPr>
          <p:nvPr/>
        </p:nvSpPr>
        <p:spPr bwMode="auto">
          <a:xfrm flipH="1" flipV="1">
            <a:off x="1143000" y="16049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10" name="Group 26"/>
          <p:cNvGrpSpPr>
            <a:grpSpLocks/>
          </p:cNvGrpSpPr>
          <p:nvPr/>
        </p:nvGrpSpPr>
        <p:grpSpPr bwMode="auto">
          <a:xfrm>
            <a:off x="684213" y="2062163"/>
            <a:ext cx="1525587" cy="306387"/>
            <a:chOff x="575" y="1197"/>
            <a:chExt cx="961" cy="193"/>
          </a:xfrm>
        </p:grpSpPr>
        <p:sp>
          <p:nvSpPr>
            <p:cNvPr id="4158" name="AutoShape 27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imes" charset="0"/>
                </a:rPr>
                <a:t>2</a:t>
              </a:r>
            </a:p>
          </p:txBody>
        </p:sp>
        <p:sp>
          <p:nvSpPr>
            <p:cNvPr id="4159" name="AutoShape 28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7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60" name="AutoShape 29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61" name="AutoShape 30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5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62" name="AutoShape 31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16" name="Line 32"/>
          <p:cNvSpPr>
            <a:spLocks noChangeShapeType="1"/>
          </p:cNvSpPr>
          <p:nvPr/>
        </p:nvSpPr>
        <p:spPr bwMode="auto">
          <a:xfrm flipH="1" flipV="1">
            <a:off x="1141413" y="2371725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17" name="Group 33"/>
          <p:cNvGrpSpPr>
            <a:grpSpLocks/>
          </p:cNvGrpSpPr>
          <p:nvPr/>
        </p:nvGrpSpPr>
        <p:grpSpPr bwMode="auto">
          <a:xfrm>
            <a:off x="684213" y="2743200"/>
            <a:ext cx="1525587" cy="306388"/>
            <a:chOff x="575" y="1197"/>
            <a:chExt cx="961" cy="193"/>
          </a:xfrm>
        </p:grpSpPr>
        <p:sp>
          <p:nvSpPr>
            <p:cNvPr id="4153" name="AutoShape 34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54" name="AutoShape 35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55" name="AutoShape 36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8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56" name="AutoShape 37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5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57" name="AutoShape 38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23" name="Line 39"/>
          <p:cNvSpPr>
            <a:spLocks noChangeShapeType="1"/>
          </p:cNvSpPr>
          <p:nvPr/>
        </p:nvSpPr>
        <p:spPr bwMode="auto">
          <a:xfrm flipH="1" flipV="1">
            <a:off x="1447800" y="30527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24" name="Group 40"/>
          <p:cNvGrpSpPr>
            <a:grpSpLocks/>
          </p:cNvGrpSpPr>
          <p:nvPr/>
        </p:nvGrpSpPr>
        <p:grpSpPr bwMode="auto">
          <a:xfrm>
            <a:off x="684213" y="3429000"/>
            <a:ext cx="1525587" cy="306388"/>
            <a:chOff x="575" y="1197"/>
            <a:chExt cx="961" cy="193"/>
          </a:xfrm>
        </p:grpSpPr>
        <p:sp>
          <p:nvSpPr>
            <p:cNvPr id="4148" name="AutoShape 41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49" name="AutoShape 42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7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50" name="AutoShape 43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8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51" name="AutoShape 44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5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52" name="AutoShape 45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30" name="Line 46"/>
          <p:cNvSpPr>
            <a:spLocks noChangeShapeType="1"/>
          </p:cNvSpPr>
          <p:nvPr/>
        </p:nvSpPr>
        <p:spPr bwMode="auto">
          <a:xfrm flipH="1" flipV="1">
            <a:off x="1141413" y="37385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 flipH="1" flipV="1">
            <a:off x="838200" y="23669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 flipH="1" flipV="1">
            <a:off x="1447800" y="37385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41" name="Group 57"/>
          <p:cNvGrpSpPr>
            <a:grpSpLocks/>
          </p:cNvGrpSpPr>
          <p:nvPr/>
        </p:nvGrpSpPr>
        <p:grpSpPr bwMode="auto">
          <a:xfrm>
            <a:off x="682625" y="4114800"/>
            <a:ext cx="1525588" cy="306388"/>
            <a:chOff x="575" y="1197"/>
            <a:chExt cx="961" cy="193"/>
          </a:xfrm>
        </p:grpSpPr>
        <p:sp>
          <p:nvSpPr>
            <p:cNvPr id="4143" name="AutoShape 58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44" name="AutoShape 59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45" name="AutoShape 60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46" name="AutoShape 61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5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47" name="AutoShape 62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48" name="Line 64"/>
          <p:cNvSpPr>
            <a:spLocks noChangeShapeType="1"/>
          </p:cNvSpPr>
          <p:nvPr/>
        </p:nvSpPr>
        <p:spPr bwMode="auto">
          <a:xfrm flipH="1" flipV="1">
            <a:off x="1749425" y="44243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49" name="Group 65"/>
          <p:cNvGrpSpPr>
            <a:grpSpLocks/>
          </p:cNvGrpSpPr>
          <p:nvPr/>
        </p:nvGrpSpPr>
        <p:grpSpPr bwMode="auto">
          <a:xfrm>
            <a:off x="682625" y="4795838"/>
            <a:ext cx="1525588" cy="306387"/>
            <a:chOff x="575" y="1197"/>
            <a:chExt cx="961" cy="193"/>
          </a:xfrm>
        </p:grpSpPr>
        <p:sp>
          <p:nvSpPr>
            <p:cNvPr id="4138" name="AutoShape 66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39" name="AutoShape 67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40" name="AutoShape 68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5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41" name="AutoShape 69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8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42" name="AutoShape 70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55" name="Line 71"/>
          <p:cNvSpPr>
            <a:spLocks noChangeShapeType="1"/>
          </p:cNvSpPr>
          <p:nvPr/>
        </p:nvSpPr>
        <p:spPr bwMode="auto">
          <a:xfrm flipH="1" flipV="1">
            <a:off x="1444625" y="51054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056" name="Line 72"/>
          <p:cNvSpPr>
            <a:spLocks noChangeShapeType="1"/>
          </p:cNvSpPr>
          <p:nvPr/>
        </p:nvSpPr>
        <p:spPr bwMode="auto">
          <a:xfrm flipH="1" flipV="1">
            <a:off x="1749425" y="51054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57" name="Group 73"/>
          <p:cNvGrpSpPr>
            <a:grpSpLocks/>
          </p:cNvGrpSpPr>
          <p:nvPr/>
        </p:nvGrpSpPr>
        <p:grpSpPr bwMode="auto">
          <a:xfrm>
            <a:off x="684213" y="5562600"/>
            <a:ext cx="1525587" cy="306388"/>
            <a:chOff x="575" y="1197"/>
            <a:chExt cx="961" cy="193"/>
          </a:xfrm>
        </p:grpSpPr>
        <p:sp>
          <p:nvSpPr>
            <p:cNvPr id="4133" name="AutoShape 74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34" name="AutoShape 75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5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35" name="AutoShape 76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7</a:t>
              </a:r>
            </a:p>
          </p:txBody>
        </p:sp>
        <p:sp>
          <p:nvSpPr>
            <p:cNvPr id="4136" name="AutoShape 77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37" name="AutoShape 78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63" name="Line 79"/>
          <p:cNvSpPr>
            <a:spLocks noChangeShapeType="1"/>
          </p:cNvSpPr>
          <p:nvPr/>
        </p:nvSpPr>
        <p:spPr bwMode="auto">
          <a:xfrm flipH="1" flipV="1">
            <a:off x="1446213" y="58721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064" name="Line 80"/>
          <p:cNvSpPr>
            <a:spLocks noChangeShapeType="1"/>
          </p:cNvSpPr>
          <p:nvPr/>
        </p:nvSpPr>
        <p:spPr bwMode="auto">
          <a:xfrm flipH="1" flipV="1">
            <a:off x="1141413" y="5872163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65" name="Group 81"/>
          <p:cNvGrpSpPr>
            <a:grpSpLocks/>
          </p:cNvGrpSpPr>
          <p:nvPr/>
        </p:nvGrpSpPr>
        <p:grpSpPr bwMode="auto">
          <a:xfrm>
            <a:off x="2894013" y="1295400"/>
            <a:ext cx="1525587" cy="306388"/>
            <a:chOff x="575" y="1197"/>
            <a:chExt cx="961" cy="193"/>
          </a:xfrm>
        </p:grpSpPr>
        <p:sp>
          <p:nvSpPr>
            <p:cNvPr id="4128" name="AutoShape 82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imes" charset="0"/>
                </a:rPr>
                <a:t>2</a:t>
              </a:r>
            </a:p>
          </p:txBody>
        </p:sp>
        <p:sp>
          <p:nvSpPr>
            <p:cNvPr id="4129" name="AutoShape 83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5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  <p:sp>
          <p:nvSpPr>
            <p:cNvPr id="4130" name="AutoShape 84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</a:p>
          </p:txBody>
        </p:sp>
        <p:sp>
          <p:nvSpPr>
            <p:cNvPr id="4131" name="AutoShape 85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32" name="AutoShape 86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9</a:t>
              </a:r>
              <a:endParaRPr lang="en-US" sz="2400">
                <a:latin typeface="Times" charset="0"/>
              </a:endParaRPr>
            </a:p>
          </p:txBody>
        </p:sp>
      </p:grpSp>
      <p:sp>
        <p:nvSpPr>
          <p:cNvPr id="42071" name="Line 87"/>
          <p:cNvSpPr>
            <a:spLocks noChangeShapeType="1"/>
          </p:cNvSpPr>
          <p:nvPr/>
        </p:nvSpPr>
        <p:spPr bwMode="auto">
          <a:xfrm flipH="1" flipV="1">
            <a:off x="3046413" y="16002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072" name="Line 88"/>
          <p:cNvSpPr>
            <a:spLocks noChangeShapeType="1"/>
          </p:cNvSpPr>
          <p:nvPr/>
        </p:nvSpPr>
        <p:spPr bwMode="auto">
          <a:xfrm flipH="1" flipV="1">
            <a:off x="3351213" y="16002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2073" name="Group 89"/>
          <p:cNvGrpSpPr>
            <a:grpSpLocks/>
          </p:cNvGrpSpPr>
          <p:nvPr/>
        </p:nvGrpSpPr>
        <p:grpSpPr bwMode="auto">
          <a:xfrm>
            <a:off x="2890838" y="2057400"/>
            <a:ext cx="1525587" cy="306388"/>
            <a:chOff x="575" y="1197"/>
            <a:chExt cx="961" cy="193"/>
          </a:xfrm>
        </p:grpSpPr>
        <p:sp>
          <p:nvSpPr>
            <p:cNvPr id="4123" name="AutoShape 90"/>
            <p:cNvSpPr>
              <a:spLocks noChangeArrowheads="1"/>
            </p:cNvSpPr>
            <p:nvPr/>
          </p:nvSpPr>
          <p:spPr bwMode="auto">
            <a:xfrm>
              <a:off x="575" y="1197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imes" charset="0"/>
                </a:rPr>
                <a:t>2</a:t>
              </a:r>
            </a:p>
          </p:txBody>
        </p:sp>
        <p:sp>
          <p:nvSpPr>
            <p:cNvPr id="4124" name="AutoShape 91"/>
            <p:cNvSpPr>
              <a:spLocks noChangeArrowheads="1"/>
            </p:cNvSpPr>
            <p:nvPr/>
          </p:nvSpPr>
          <p:spPr bwMode="auto">
            <a:xfrm>
              <a:off x="767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5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25" name="AutoShape 92"/>
            <p:cNvSpPr>
              <a:spLocks noChangeArrowheads="1"/>
            </p:cNvSpPr>
            <p:nvPr/>
          </p:nvSpPr>
          <p:spPr bwMode="auto">
            <a:xfrm>
              <a:off x="959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7</a:t>
              </a:r>
            </a:p>
          </p:txBody>
        </p:sp>
        <p:sp>
          <p:nvSpPr>
            <p:cNvPr id="4126" name="AutoShape 93"/>
            <p:cNvSpPr>
              <a:spLocks noChangeArrowheads="1"/>
            </p:cNvSpPr>
            <p:nvPr/>
          </p:nvSpPr>
          <p:spPr bwMode="auto">
            <a:xfrm>
              <a:off x="1151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latin typeface="Trebuchet MS" pitchFamily="34" charset="0"/>
                </a:rPr>
                <a:t>8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4127" name="AutoShape 94"/>
            <p:cNvSpPr>
              <a:spLocks noChangeArrowheads="1"/>
            </p:cNvSpPr>
            <p:nvPr/>
          </p:nvSpPr>
          <p:spPr bwMode="auto">
            <a:xfrm>
              <a:off x="1343" y="1200"/>
              <a:ext cx="193" cy="190"/>
            </a:xfrm>
            <a:prstGeom prst="flowChartProcess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 b="1">
                  <a:solidFill>
                    <a:srgbClr val="990000"/>
                  </a:solidFill>
                  <a:latin typeface="Trebuchet MS" pitchFamily="34" charset="0"/>
                </a:rPr>
                <a:t>9</a:t>
              </a:r>
              <a:endParaRPr lang="en-US" sz="2400" b="1">
                <a:solidFill>
                  <a:srgbClr val="990000"/>
                </a:solidFill>
                <a:latin typeface="Times" charset="0"/>
              </a:endParaRPr>
            </a:p>
          </p:txBody>
        </p:sp>
      </p:grpSp>
      <p:sp>
        <p:nvSpPr>
          <p:cNvPr id="42080" name="Line 96"/>
          <p:cNvSpPr>
            <a:spLocks noChangeShapeType="1"/>
          </p:cNvSpPr>
          <p:nvPr/>
        </p:nvSpPr>
        <p:spPr bwMode="auto">
          <a:xfrm flipH="1" flipV="1">
            <a:off x="4264025" y="23622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123" name="Line 139"/>
          <p:cNvSpPr>
            <a:spLocks noChangeShapeType="1"/>
          </p:cNvSpPr>
          <p:nvPr/>
        </p:nvSpPr>
        <p:spPr bwMode="auto">
          <a:xfrm flipH="1" flipV="1">
            <a:off x="836613" y="1600200"/>
            <a:ext cx="0" cy="3048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1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9" grpId="0" animBg="1"/>
      <p:bldP spid="42016" grpId="0" animBg="1"/>
      <p:bldP spid="42023" grpId="0" animBg="1"/>
      <p:bldP spid="42030" grpId="0" animBg="1"/>
      <p:bldP spid="42031" grpId="0" animBg="1"/>
      <p:bldP spid="42032" grpId="0" animBg="1"/>
      <p:bldP spid="42048" grpId="0" animBg="1"/>
      <p:bldP spid="42055" grpId="0" animBg="1"/>
      <p:bldP spid="42056" grpId="0" animBg="1"/>
      <p:bldP spid="42063" grpId="0" animBg="1"/>
      <p:bldP spid="42064" grpId="0" animBg="1"/>
      <p:bldP spid="42071" grpId="0" animBg="1"/>
      <p:bldP spid="42072" grpId="0" animBg="1"/>
      <p:bldP spid="42080" grpId="0" animBg="1"/>
      <p:bldP spid="42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113"/>
          <p:cNvGrpSpPr>
            <a:grpSpLocks/>
          </p:cNvGrpSpPr>
          <p:nvPr/>
        </p:nvGrpSpPr>
        <p:grpSpPr bwMode="auto">
          <a:xfrm>
            <a:off x="1981200" y="3657600"/>
            <a:ext cx="2663825" cy="306388"/>
            <a:chOff x="1345" y="3788"/>
            <a:chExt cx="1678" cy="193"/>
          </a:xfrm>
        </p:grpSpPr>
        <p:sp>
          <p:nvSpPr>
            <p:cNvPr id="5190" name="Rectangle 96"/>
            <p:cNvSpPr>
              <a:spLocks noChangeArrowheads="1"/>
            </p:cNvSpPr>
            <p:nvPr/>
          </p:nvSpPr>
          <p:spPr bwMode="auto">
            <a:xfrm>
              <a:off x="1345" y="3788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12</a:t>
              </a:r>
            </a:p>
          </p:txBody>
        </p:sp>
        <p:sp>
          <p:nvSpPr>
            <p:cNvPr id="5191" name="Rectangle 97"/>
            <p:cNvSpPr>
              <a:spLocks noChangeArrowheads="1"/>
            </p:cNvSpPr>
            <p:nvPr/>
          </p:nvSpPr>
          <p:spPr bwMode="auto">
            <a:xfrm>
              <a:off x="1582" y="3788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14</a:t>
              </a:r>
            </a:p>
          </p:txBody>
        </p:sp>
        <p:sp>
          <p:nvSpPr>
            <p:cNvPr id="5192" name="Rectangle 98"/>
            <p:cNvSpPr>
              <a:spLocks noChangeArrowheads="1"/>
            </p:cNvSpPr>
            <p:nvPr/>
          </p:nvSpPr>
          <p:spPr bwMode="auto">
            <a:xfrm>
              <a:off x="1819" y="3791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14</a:t>
              </a:r>
            </a:p>
          </p:txBody>
        </p:sp>
        <p:sp>
          <p:nvSpPr>
            <p:cNvPr id="5193" name="Rectangle 99"/>
            <p:cNvSpPr>
              <a:spLocks noChangeArrowheads="1"/>
            </p:cNvSpPr>
            <p:nvPr/>
          </p:nvSpPr>
          <p:spPr bwMode="auto">
            <a:xfrm>
              <a:off x="2059" y="3791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20</a:t>
              </a:r>
            </a:p>
          </p:txBody>
        </p:sp>
        <p:sp>
          <p:nvSpPr>
            <p:cNvPr id="5194" name="Rectangle 100"/>
            <p:cNvSpPr>
              <a:spLocks noChangeArrowheads="1"/>
            </p:cNvSpPr>
            <p:nvPr/>
          </p:nvSpPr>
          <p:spPr bwMode="auto">
            <a:xfrm>
              <a:off x="2302" y="3791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21</a:t>
              </a:r>
            </a:p>
          </p:txBody>
        </p:sp>
        <p:sp>
          <p:nvSpPr>
            <p:cNvPr id="5195" name="Rectangle 101"/>
            <p:cNvSpPr>
              <a:spLocks noChangeArrowheads="1"/>
            </p:cNvSpPr>
            <p:nvPr/>
          </p:nvSpPr>
          <p:spPr bwMode="auto">
            <a:xfrm>
              <a:off x="2544" y="3788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33</a:t>
              </a:r>
            </a:p>
          </p:txBody>
        </p:sp>
        <p:sp>
          <p:nvSpPr>
            <p:cNvPr id="5196" name="Rectangle 102"/>
            <p:cNvSpPr>
              <a:spLocks noChangeArrowheads="1"/>
            </p:cNvSpPr>
            <p:nvPr/>
          </p:nvSpPr>
          <p:spPr bwMode="auto">
            <a:xfrm>
              <a:off x="2781" y="3791"/>
              <a:ext cx="242" cy="19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accent1"/>
                  </a:solidFill>
                  <a:latin typeface="Trebuchet MS" pitchFamily="34" charset="0"/>
                </a:rPr>
                <a:t>38</a:t>
              </a:r>
            </a:p>
          </p:txBody>
        </p:sp>
      </p:grp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/>
              <a:t>Um passo de ordenação</a:t>
            </a:r>
          </a:p>
        </p:txBody>
      </p:sp>
      <p:grpSp>
        <p:nvGrpSpPr>
          <p:cNvPr id="5124" name="Group 117"/>
          <p:cNvGrpSpPr>
            <a:grpSpLocks/>
          </p:cNvGrpSpPr>
          <p:nvPr/>
        </p:nvGrpSpPr>
        <p:grpSpPr bwMode="auto">
          <a:xfrm>
            <a:off x="838200" y="1746250"/>
            <a:ext cx="7981950" cy="2227263"/>
            <a:chOff x="528" y="1100"/>
            <a:chExt cx="5028" cy="1403"/>
          </a:xfrm>
        </p:grpSpPr>
        <p:grpSp>
          <p:nvGrpSpPr>
            <p:cNvPr id="5159" name="Group 114"/>
            <p:cNvGrpSpPr>
              <a:grpSpLocks/>
            </p:cNvGrpSpPr>
            <p:nvPr/>
          </p:nvGrpSpPr>
          <p:grpSpPr bwMode="auto">
            <a:xfrm>
              <a:off x="528" y="2304"/>
              <a:ext cx="3838" cy="199"/>
              <a:chOff x="528" y="3161"/>
              <a:chExt cx="3838" cy="199"/>
            </a:xfrm>
          </p:grpSpPr>
          <p:sp>
            <p:nvSpPr>
              <p:cNvPr id="5181" name="Rectangle 25"/>
              <p:cNvSpPr>
                <a:spLocks noChangeArrowheads="1"/>
              </p:cNvSpPr>
              <p:nvPr/>
            </p:nvSpPr>
            <p:spPr bwMode="auto">
              <a:xfrm>
                <a:off x="528" y="3161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3</a:t>
                </a:r>
              </a:p>
            </p:txBody>
          </p:sp>
          <p:sp>
            <p:nvSpPr>
              <p:cNvPr id="5182" name="Rectangle 26"/>
              <p:cNvSpPr>
                <a:spLocks noChangeArrowheads="1"/>
              </p:cNvSpPr>
              <p:nvPr/>
            </p:nvSpPr>
            <p:spPr bwMode="auto">
              <a:xfrm>
                <a:off x="765" y="3164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4</a:t>
                </a:r>
              </a:p>
            </p:txBody>
          </p:sp>
          <p:sp>
            <p:nvSpPr>
              <p:cNvPr id="5183" name="Rectangle 27"/>
              <p:cNvSpPr>
                <a:spLocks noChangeArrowheads="1"/>
              </p:cNvSpPr>
              <p:nvPr/>
            </p:nvSpPr>
            <p:spPr bwMode="auto">
              <a:xfrm>
                <a:off x="1005" y="3164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7</a:t>
                </a:r>
              </a:p>
            </p:txBody>
          </p:sp>
          <p:sp>
            <p:nvSpPr>
              <p:cNvPr id="5184" name="Rectangle 35"/>
              <p:cNvSpPr>
                <a:spLocks noChangeArrowheads="1"/>
              </p:cNvSpPr>
              <p:nvPr/>
            </p:nvSpPr>
            <p:spPr bwMode="auto">
              <a:xfrm>
                <a:off x="2924" y="3167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chemeClr val="folHlink"/>
                    </a:solidFill>
                    <a:latin typeface="Trebuchet MS" pitchFamily="34" charset="0"/>
                  </a:rPr>
                  <a:t>10</a:t>
                </a:r>
              </a:p>
            </p:txBody>
          </p:sp>
          <p:sp>
            <p:nvSpPr>
              <p:cNvPr id="5185" name="Rectangle 36"/>
              <p:cNvSpPr>
                <a:spLocks noChangeArrowheads="1"/>
              </p:cNvSpPr>
              <p:nvPr/>
            </p:nvSpPr>
            <p:spPr bwMode="auto">
              <a:xfrm>
                <a:off x="3167" y="3167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55</a:t>
                </a:r>
              </a:p>
            </p:txBody>
          </p:sp>
          <p:sp>
            <p:nvSpPr>
              <p:cNvPr id="5186" name="Rectangle 37"/>
              <p:cNvSpPr>
                <a:spLocks noChangeArrowheads="1"/>
              </p:cNvSpPr>
              <p:nvPr/>
            </p:nvSpPr>
            <p:spPr bwMode="auto">
              <a:xfrm>
                <a:off x="3404" y="3167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9</a:t>
                </a:r>
              </a:p>
            </p:txBody>
          </p:sp>
          <p:sp>
            <p:nvSpPr>
              <p:cNvPr id="5187" name="Rectangle 38"/>
              <p:cNvSpPr>
                <a:spLocks noChangeArrowheads="1"/>
              </p:cNvSpPr>
              <p:nvPr/>
            </p:nvSpPr>
            <p:spPr bwMode="auto">
              <a:xfrm>
                <a:off x="3641" y="3170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23</a:t>
                </a:r>
              </a:p>
            </p:txBody>
          </p:sp>
          <p:sp>
            <p:nvSpPr>
              <p:cNvPr id="5188" name="Rectangle 39"/>
              <p:cNvSpPr>
                <a:spLocks noChangeArrowheads="1"/>
              </p:cNvSpPr>
              <p:nvPr/>
            </p:nvSpPr>
            <p:spPr bwMode="auto">
              <a:xfrm>
                <a:off x="3881" y="3170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28</a:t>
                </a:r>
              </a:p>
            </p:txBody>
          </p:sp>
          <p:sp>
            <p:nvSpPr>
              <p:cNvPr id="5189" name="Rectangle 40"/>
              <p:cNvSpPr>
                <a:spLocks noChangeArrowheads="1"/>
              </p:cNvSpPr>
              <p:nvPr/>
            </p:nvSpPr>
            <p:spPr bwMode="auto">
              <a:xfrm>
                <a:off x="4124" y="3170"/>
                <a:ext cx="242" cy="1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16</a:t>
                </a:r>
              </a:p>
            </p:txBody>
          </p:sp>
        </p:grpSp>
        <p:grpSp>
          <p:nvGrpSpPr>
            <p:cNvPr id="5160" name="Group 3"/>
            <p:cNvGrpSpPr>
              <a:grpSpLocks/>
            </p:cNvGrpSpPr>
            <p:nvPr/>
          </p:nvGrpSpPr>
          <p:grpSpPr bwMode="auto">
            <a:xfrm>
              <a:off x="528" y="1100"/>
              <a:ext cx="5028" cy="628"/>
              <a:chOff x="528" y="956"/>
              <a:chExt cx="5028" cy="628"/>
            </a:xfrm>
          </p:grpSpPr>
          <p:sp>
            <p:nvSpPr>
              <p:cNvPr id="5161" name="Rectangle 4"/>
              <p:cNvSpPr>
                <a:spLocks noChangeArrowheads="1"/>
              </p:cNvSpPr>
              <p:nvPr/>
            </p:nvSpPr>
            <p:spPr bwMode="auto">
              <a:xfrm>
                <a:off x="529" y="1385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3</a:t>
                </a:r>
              </a:p>
            </p:txBody>
          </p:sp>
          <p:sp>
            <p:nvSpPr>
              <p:cNvPr id="5162" name="Rectangle 5"/>
              <p:cNvSpPr>
                <a:spLocks noChangeArrowheads="1"/>
              </p:cNvSpPr>
              <p:nvPr/>
            </p:nvSpPr>
            <p:spPr bwMode="auto">
              <a:xfrm>
                <a:off x="766" y="1388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4</a:t>
                </a:r>
              </a:p>
            </p:txBody>
          </p:sp>
          <p:sp>
            <p:nvSpPr>
              <p:cNvPr id="5163" name="Rectangle 6"/>
              <p:cNvSpPr>
                <a:spLocks noChangeArrowheads="1"/>
              </p:cNvSpPr>
              <p:nvPr/>
            </p:nvSpPr>
            <p:spPr bwMode="auto">
              <a:xfrm>
                <a:off x="1006" y="1388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7</a:t>
                </a:r>
              </a:p>
            </p:txBody>
          </p:sp>
          <p:sp>
            <p:nvSpPr>
              <p:cNvPr id="5164" name="Rectangle 7"/>
              <p:cNvSpPr>
                <a:spLocks noChangeArrowheads="1"/>
              </p:cNvSpPr>
              <p:nvPr/>
            </p:nvSpPr>
            <p:spPr bwMode="auto">
              <a:xfrm>
                <a:off x="1249" y="1388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12</a:t>
                </a:r>
              </a:p>
            </p:txBody>
          </p:sp>
          <p:sp>
            <p:nvSpPr>
              <p:cNvPr id="5165" name="Rectangle 8"/>
              <p:cNvSpPr>
                <a:spLocks noChangeArrowheads="1"/>
              </p:cNvSpPr>
              <p:nvPr/>
            </p:nvSpPr>
            <p:spPr bwMode="auto">
              <a:xfrm>
                <a:off x="1486" y="1388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14</a:t>
                </a:r>
              </a:p>
            </p:txBody>
          </p:sp>
          <p:sp>
            <p:nvSpPr>
              <p:cNvPr id="5166" name="Rectangle 9"/>
              <p:cNvSpPr>
                <a:spLocks noChangeArrowheads="1"/>
              </p:cNvSpPr>
              <p:nvPr/>
            </p:nvSpPr>
            <p:spPr bwMode="auto">
              <a:xfrm>
                <a:off x="1723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14</a:t>
                </a:r>
              </a:p>
            </p:txBody>
          </p:sp>
          <p:sp>
            <p:nvSpPr>
              <p:cNvPr id="5167" name="Rectangle 10"/>
              <p:cNvSpPr>
                <a:spLocks noChangeArrowheads="1"/>
              </p:cNvSpPr>
              <p:nvPr/>
            </p:nvSpPr>
            <p:spPr bwMode="auto">
              <a:xfrm>
                <a:off x="1963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20</a:t>
                </a:r>
              </a:p>
            </p:txBody>
          </p:sp>
          <p:sp>
            <p:nvSpPr>
              <p:cNvPr id="5168" name="Rectangle 11"/>
              <p:cNvSpPr>
                <a:spLocks noChangeArrowheads="1"/>
              </p:cNvSpPr>
              <p:nvPr/>
            </p:nvSpPr>
            <p:spPr bwMode="auto">
              <a:xfrm>
                <a:off x="2206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21</a:t>
                </a:r>
              </a:p>
            </p:txBody>
          </p:sp>
          <p:sp>
            <p:nvSpPr>
              <p:cNvPr id="5169" name="Rectangle 12"/>
              <p:cNvSpPr>
                <a:spLocks noChangeArrowheads="1"/>
              </p:cNvSpPr>
              <p:nvPr/>
            </p:nvSpPr>
            <p:spPr bwMode="auto">
              <a:xfrm>
                <a:off x="2448" y="1388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33</a:t>
                </a:r>
              </a:p>
            </p:txBody>
          </p:sp>
          <p:sp>
            <p:nvSpPr>
              <p:cNvPr id="5170" name="Rectangle 13"/>
              <p:cNvSpPr>
                <a:spLocks noChangeArrowheads="1"/>
              </p:cNvSpPr>
              <p:nvPr/>
            </p:nvSpPr>
            <p:spPr bwMode="auto">
              <a:xfrm>
                <a:off x="2685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rgbClr val="FF0000"/>
                    </a:solidFill>
                    <a:latin typeface="Trebuchet MS" pitchFamily="34" charset="0"/>
                  </a:rPr>
                  <a:t>38</a:t>
                </a:r>
              </a:p>
            </p:txBody>
          </p:sp>
          <p:sp>
            <p:nvSpPr>
              <p:cNvPr id="5171" name="Rectangle 14"/>
              <p:cNvSpPr>
                <a:spLocks noChangeArrowheads="1"/>
              </p:cNvSpPr>
              <p:nvPr/>
            </p:nvSpPr>
            <p:spPr bwMode="auto">
              <a:xfrm>
                <a:off x="2925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solidFill>
                      <a:schemeClr val="folHlink"/>
                    </a:solidFill>
                    <a:latin typeface="Trebuchet MS" pitchFamily="34" charset="0"/>
                  </a:rPr>
                  <a:t>10</a:t>
                </a:r>
              </a:p>
            </p:txBody>
          </p:sp>
          <p:sp>
            <p:nvSpPr>
              <p:cNvPr id="5172" name="Rectangle 15"/>
              <p:cNvSpPr>
                <a:spLocks noChangeArrowheads="1"/>
              </p:cNvSpPr>
              <p:nvPr/>
            </p:nvSpPr>
            <p:spPr bwMode="auto">
              <a:xfrm>
                <a:off x="3168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55</a:t>
                </a:r>
              </a:p>
            </p:txBody>
          </p:sp>
          <p:sp>
            <p:nvSpPr>
              <p:cNvPr id="5173" name="Rectangle 16"/>
              <p:cNvSpPr>
                <a:spLocks noChangeArrowheads="1"/>
              </p:cNvSpPr>
              <p:nvPr/>
            </p:nvSpPr>
            <p:spPr bwMode="auto">
              <a:xfrm>
                <a:off x="3405" y="1391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9</a:t>
                </a:r>
              </a:p>
            </p:txBody>
          </p:sp>
          <p:sp>
            <p:nvSpPr>
              <p:cNvPr id="5174" name="Rectangle 17"/>
              <p:cNvSpPr>
                <a:spLocks noChangeArrowheads="1"/>
              </p:cNvSpPr>
              <p:nvPr/>
            </p:nvSpPr>
            <p:spPr bwMode="auto">
              <a:xfrm>
                <a:off x="3642" y="1394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23</a:t>
                </a:r>
              </a:p>
            </p:txBody>
          </p:sp>
          <p:sp>
            <p:nvSpPr>
              <p:cNvPr id="5175" name="Rectangle 18"/>
              <p:cNvSpPr>
                <a:spLocks noChangeArrowheads="1"/>
              </p:cNvSpPr>
              <p:nvPr/>
            </p:nvSpPr>
            <p:spPr bwMode="auto">
              <a:xfrm>
                <a:off x="3882" y="1394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28</a:t>
                </a:r>
              </a:p>
            </p:txBody>
          </p:sp>
          <p:sp>
            <p:nvSpPr>
              <p:cNvPr id="5176" name="Rectangle 19"/>
              <p:cNvSpPr>
                <a:spLocks noChangeArrowheads="1"/>
              </p:cNvSpPr>
              <p:nvPr/>
            </p:nvSpPr>
            <p:spPr bwMode="auto">
              <a:xfrm>
                <a:off x="4125" y="1394"/>
                <a:ext cx="242" cy="19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sz="2400">
                    <a:latin typeface="Trebuchet MS" pitchFamily="34" charset="0"/>
                  </a:rPr>
                  <a:t>16</a:t>
                </a:r>
              </a:p>
            </p:txBody>
          </p:sp>
          <p:sp>
            <p:nvSpPr>
              <p:cNvPr id="5177" name="AutoShape 20"/>
              <p:cNvSpPr>
                <a:spLocks/>
              </p:cNvSpPr>
              <p:nvPr/>
            </p:nvSpPr>
            <p:spPr bwMode="auto">
              <a:xfrm rot="5400000">
                <a:off x="1632" y="92"/>
                <a:ext cx="144" cy="2352"/>
              </a:xfrm>
              <a:prstGeom prst="leftBrace">
                <a:avLst>
                  <a:gd name="adj1" fmla="val 136111"/>
                  <a:gd name="adj2" fmla="val 50000"/>
                </a:avLst>
              </a:prstGeom>
              <a:noFill/>
              <a:ln w="19050">
                <a:solidFill>
                  <a:srgbClr val="00FD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5178" name="Text Box 21"/>
              <p:cNvSpPr txBox="1">
                <a:spLocks noChangeArrowheads="1"/>
              </p:cNvSpPr>
              <p:nvPr/>
            </p:nvSpPr>
            <p:spPr bwMode="auto">
              <a:xfrm>
                <a:off x="1392" y="956"/>
                <a:ext cx="1059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400" err="1">
                    <a:latin typeface="Times" charset="0"/>
                  </a:rPr>
                  <a:t>ordenados</a:t>
                </a:r>
                <a:endParaRPr lang="en-US" sz="2400">
                  <a:latin typeface="Times" charset="0"/>
                </a:endParaRPr>
              </a:p>
            </p:txBody>
          </p:sp>
          <p:sp>
            <p:nvSpPr>
              <p:cNvPr id="5179" name="Text Box 22"/>
              <p:cNvSpPr txBox="1">
                <a:spLocks noChangeArrowheads="1"/>
              </p:cNvSpPr>
              <p:nvPr/>
            </p:nvSpPr>
            <p:spPr bwMode="auto">
              <a:xfrm>
                <a:off x="3312" y="956"/>
                <a:ext cx="22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 type="none" w="med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ucida Sans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pt-BR" sz="2400">
                    <a:latin typeface="Times" charset="0"/>
                  </a:rPr>
                  <a:t>Próximo a ser ordenado</a:t>
                </a:r>
              </a:p>
            </p:txBody>
          </p:sp>
          <p:sp>
            <p:nvSpPr>
              <p:cNvPr id="5180" name="Freeform 23"/>
              <p:cNvSpPr>
                <a:spLocks/>
              </p:cNvSpPr>
              <p:nvPr/>
            </p:nvSpPr>
            <p:spPr bwMode="auto">
              <a:xfrm>
                <a:off x="3066" y="1114"/>
                <a:ext cx="280" cy="274"/>
              </a:xfrm>
              <a:custGeom>
                <a:avLst/>
                <a:gdLst>
                  <a:gd name="T0" fmla="*/ 280 w 280"/>
                  <a:gd name="T1" fmla="*/ 5 h 274"/>
                  <a:gd name="T2" fmla="*/ 146 w 280"/>
                  <a:gd name="T3" fmla="*/ 16 h 274"/>
                  <a:gd name="T4" fmla="*/ 23 w 280"/>
                  <a:gd name="T5" fmla="*/ 104 h 274"/>
                  <a:gd name="T6" fmla="*/ 6 w 280"/>
                  <a:gd name="T7" fmla="*/ 226 h 274"/>
                  <a:gd name="T8" fmla="*/ 6 w 280"/>
                  <a:gd name="T9" fmla="*/ 274 h 2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0" h="274">
                    <a:moveTo>
                      <a:pt x="280" y="5"/>
                    </a:moveTo>
                    <a:cubicBezTo>
                      <a:pt x="258" y="7"/>
                      <a:pt x="189" y="0"/>
                      <a:pt x="146" y="16"/>
                    </a:cubicBezTo>
                    <a:cubicBezTo>
                      <a:pt x="103" y="32"/>
                      <a:pt x="46" y="69"/>
                      <a:pt x="23" y="104"/>
                    </a:cubicBezTo>
                    <a:cubicBezTo>
                      <a:pt x="0" y="139"/>
                      <a:pt x="9" y="198"/>
                      <a:pt x="6" y="226"/>
                    </a:cubicBezTo>
                    <a:cubicBezTo>
                      <a:pt x="3" y="254"/>
                      <a:pt x="2" y="266"/>
                      <a:pt x="6" y="274"/>
                    </a:cubicBezTo>
                  </a:path>
                </a:pathLst>
              </a:custGeom>
              <a:noFill/>
              <a:ln w="15875" cap="flat" cmpd="sng">
                <a:solidFill>
                  <a:srgbClr val="FF7FFF"/>
                </a:solidFill>
                <a:prstDash val="solid"/>
                <a:round/>
                <a:headEnd type="none" w="med" len="med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8953" name="Group 41"/>
          <p:cNvGrpSpPr>
            <a:grpSpLocks/>
          </p:cNvGrpSpPr>
          <p:nvPr/>
        </p:nvGrpSpPr>
        <p:grpSpPr bwMode="auto">
          <a:xfrm>
            <a:off x="4876800" y="2667000"/>
            <a:ext cx="3505200" cy="762000"/>
            <a:chOff x="3072" y="1680"/>
            <a:chExt cx="2208" cy="480"/>
          </a:xfrm>
        </p:grpSpPr>
        <p:sp>
          <p:nvSpPr>
            <p:cNvPr id="5156" name="Rectangle 42"/>
            <p:cNvSpPr>
              <a:spLocks noChangeArrowheads="1"/>
            </p:cNvSpPr>
            <p:nvPr/>
          </p:nvSpPr>
          <p:spPr bwMode="auto">
            <a:xfrm>
              <a:off x="4800" y="1968"/>
              <a:ext cx="288" cy="19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folHlink"/>
                  </a:solidFill>
                  <a:latin typeface="Trebuchet MS" pitchFamily="34" charset="0"/>
                </a:rPr>
                <a:t>10</a:t>
              </a:r>
            </a:p>
          </p:txBody>
        </p:sp>
        <p:sp>
          <p:nvSpPr>
            <p:cNvPr id="5157" name="Text Box 43"/>
            <p:cNvSpPr txBox="1">
              <a:spLocks noChangeArrowheads="1"/>
            </p:cNvSpPr>
            <p:nvPr/>
          </p:nvSpPr>
          <p:spPr bwMode="auto">
            <a:xfrm>
              <a:off x="4704" y="168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chemeClr val="accent2"/>
                  </a:solidFill>
                  <a:latin typeface="Trebuchet MS" pitchFamily="34" charset="0"/>
                </a:rPr>
                <a:t>temp</a:t>
              </a:r>
              <a:endParaRPr lang="en-US" sz="2400">
                <a:solidFill>
                  <a:schemeClr val="accent2"/>
                </a:solidFill>
                <a:latin typeface="Times" charset="0"/>
              </a:endParaRPr>
            </a:p>
          </p:txBody>
        </p:sp>
        <p:sp>
          <p:nvSpPr>
            <p:cNvPr id="5158" name="Freeform 44"/>
            <p:cNvSpPr>
              <a:spLocks/>
            </p:cNvSpPr>
            <p:nvPr/>
          </p:nvSpPr>
          <p:spPr bwMode="auto">
            <a:xfrm>
              <a:off x="3072" y="1728"/>
              <a:ext cx="1764" cy="342"/>
            </a:xfrm>
            <a:custGeom>
              <a:avLst/>
              <a:gdLst>
                <a:gd name="T0" fmla="*/ 0 w 1764"/>
                <a:gd name="T1" fmla="*/ 0 h 342"/>
                <a:gd name="T2" fmla="*/ 40 w 1764"/>
                <a:gd name="T3" fmla="*/ 158 h 342"/>
                <a:gd name="T4" fmla="*/ 222 w 1764"/>
                <a:gd name="T5" fmla="*/ 263 h 342"/>
                <a:gd name="T6" fmla="*/ 578 w 1764"/>
                <a:gd name="T7" fmla="*/ 298 h 342"/>
                <a:gd name="T8" fmla="*/ 1200 w 1764"/>
                <a:gd name="T9" fmla="*/ 336 h 342"/>
                <a:gd name="T10" fmla="*/ 1680 w 1764"/>
                <a:gd name="T11" fmla="*/ 336 h 342"/>
                <a:gd name="T12" fmla="*/ 1705 w 1764"/>
                <a:gd name="T13" fmla="*/ 328 h 3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64" h="342">
                  <a:moveTo>
                    <a:pt x="0" y="0"/>
                  </a:moveTo>
                  <a:cubicBezTo>
                    <a:pt x="7" y="26"/>
                    <a:pt x="3" y="114"/>
                    <a:pt x="40" y="158"/>
                  </a:cubicBezTo>
                  <a:cubicBezTo>
                    <a:pt x="77" y="202"/>
                    <a:pt x="132" y="240"/>
                    <a:pt x="222" y="263"/>
                  </a:cubicBezTo>
                  <a:cubicBezTo>
                    <a:pt x="312" y="286"/>
                    <a:pt x="415" y="286"/>
                    <a:pt x="578" y="298"/>
                  </a:cubicBezTo>
                  <a:cubicBezTo>
                    <a:pt x="741" y="310"/>
                    <a:pt x="1016" y="330"/>
                    <a:pt x="1200" y="336"/>
                  </a:cubicBezTo>
                  <a:cubicBezTo>
                    <a:pt x="1384" y="342"/>
                    <a:pt x="1596" y="337"/>
                    <a:pt x="1680" y="336"/>
                  </a:cubicBezTo>
                  <a:cubicBezTo>
                    <a:pt x="1764" y="335"/>
                    <a:pt x="1700" y="330"/>
                    <a:pt x="1705" y="328"/>
                  </a:cubicBezTo>
                </a:path>
              </a:pathLst>
            </a:custGeom>
            <a:noFill/>
            <a:ln w="15875" cap="flat" cmpd="sng">
              <a:solidFill>
                <a:srgbClr val="FF7FFF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57" name="Group 45"/>
          <p:cNvGrpSpPr>
            <a:grpSpLocks/>
          </p:cNvGrpSpPr>
          <p:nvPr/>
        </p:nvGrpSpPr>
        <p:grpSpPr bwMode="auto">
          <a:xfrm>
            <a:off x="4495800" y="2743200"/>
            <a:ext cx="536575" cy="1216025"/>
            <a:chOff x="2832" y="1728"/>
            <a:chExt cx="338" cy="766"/>
          </a:xfrm>
        </p:grpSpPr>
        <p:sp>
          <p:nvSpPr>
            <p:cNvPr id="5154" name="Rectangle 46"/>
            <p:cNvSpPr>
              <a:spLocks noChangeArrowheads="1"/>
            </p:cNvSpPr>
            <p:nvPr/>
          </p:nvSpPr>
          <p:spPr bwMode="auto">
            <a:xfrm>
              <a:off x="2928" y="2304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38</a:t>
              </a:r>
            </a:p>
          </p:txBody>
        </p:sp>
        <p:sp>
          <p:nvSpPr>
            <p:cNvPr id="5155" name="Line 47"/>
            <p:cNvSpPr>
              <a:spLocks noChangeShapeType="1"/>
            </p:cNvSpPr>
            <p:nvPr/>
          </p:nvSpPr>
          <p:spPr bwMode="auto">
            <a:xfrm>
              <a:off x="283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60" name="Group 48"/>
          <p:cNvGrpSpPr>
            <a:grpSpLocks/>
          </p:cNvGrpSpPr>
          <p:nvPr/>
        </p:nvGrpSpPr>
        <p:grpSpPr bwMode="auto">
          <a:xfrm>
            <a:off x="4114800" y="2743200"/>
            <a:ext cx="536575" cy="1216025"/>
            <a:chOff x="2592" y="1728"/>
            <a:chExt cx="338" cy="766"/>
          </a:xfrm>
        </p:grpSpPr>
        <p:sp>
          <p:nvSpPr>
            <p:cNvPr id="5152" name="Rectangle 49"/>
            <p:cNvSpPr>
              <a:spLocks noChangeArrowheads="1"/>
            </p:cNvSpPr>
            <p:nvPr/>
          </p:nvSpPr>
          <p:spPr bwMode="auto">
            <a:xfrm>
              <a:off x="2688" y="2304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33</a:t>
              </a:r>
            </a:p>
          </p:txBody>
        </p:sp>
        <p:sp>
          <p:nvSpPr>
            <p:cNvPr id="5153" name="Line 50"/>
            <p:cNvSpPr>
              <a:spLocks noChangeShapeType="1"/>
            </p:cNvSpPr>
            <p:nvPr/>
          </p:nvSpPr>
          <p:spPr bwMode="auto">
            <a:xfrm>
              <a:off x="259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63" name="Group 51"/>
          <p:cNvGrpSpPr>
            <a:grpSpLocks/>
          </p:cNvGrpSpPr>
          <p:nvPr/>
        </p:nvGrpSpPr>
        <p:grpSpPr bwMode="auto">
          <a:xfrm>
            <a:off x="3733800" y="2743200"/>
            <a:ext cx="541338" cy="1211263"/>
            <a:chOff x="2352" y="1728"/>
            <a:chExt cx="341" cy="763"/>
          </a:xfrm>
        </p:grpSpPr>
        <p:sp>
          <p:nvSpPr>
            <p:cNvPr id="5150" name="Rectangle 52"/>
            <p:cNvSpPr>
              <a:spLocks noChangeArrowheads="1"/>
            </p:cNvSpPr>
            <p:nvPr/>
          </p:nvSpPr>
          <p:spPr bwMode="auto">
            <a:xfrm>
              <a:off x="2451" y="2301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21</a:t>
              </a:r>
            </a:p>
          </p:txBody>
        </p:sp>
        <p:sp>
          <p:nvSpPr>
            <p:cNvPr id="5151" name="Line 53"/>
            <p:cNvSpPr>
              <a:spLocks noChangeShapeType="1"/>
            </p:cNvSpPr>
            <p:nvPr/>
          </p:nvSpPr>
          <p:spPr bwMode="auto">
            <a:xfrm>
              <a:off x="235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66" name="Group 54"/>
          <p:cNvGrpSpPr>
            <a:grpSpLocks/>
          </p:cNvGrpSpPr>
          <p:nvPr/>
        </p:nvGrpSpPr>
        <p:grpSpPr bwMode="auto">
          <a:xfrm>
            <a:off x="3352800" y="2743200"/>
            <a:ext cx="538163" cy="1216025"/>
            <a:chOff x="2112" y="1728"/>
            <a:chExt cx="339" cy="766"/>
          </a:xfrm>
        </p:grpSpPr>
        <p:sp>
          <p:nvSpPr>
            <p:cNvPr id="5148" name="Rectangle 55"/>
            <p:cNvSpPr>
              <a:spLocks noChangeArrowheads="1"/>
            </p:cNvSpPr>
            <p:nvPr/>
          </p:nvSpPr>
          <p:spPr bwMode="auto">
            <a:xfrm>
              <a:off x="2209" y="2304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20</a:t>
              </a:r>
            </a:p>
          </p:txBody>
        </p:sp>
        <p:sp>
          <p:nvSpPr>
            <p:cNvPr id="5149" name="Line 56"/>
            <p:cNvSpPr>
              <a:spLocks noChangeShapeType="1"/>
            </p:cNvSpPr>
            <p:nvPr/>
          </p:nvSpPr>
          <p:spPr bwMode="auto">
            <a:xfrm>
              <a:off x="211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69" name="Group 57"/>
          <p:cNvGrpSpPr>
            <a:grpSpLocks/>
          </p:cNvGrpSpPr>
          <p:nvPr/>
        </p:nvGrpSpPr>
        <p:grpSpPr bwMode="auto">
          <a:xfrm>
            <a:off x="2971800" y="2743200"/>
            <a:ext cx="533400" cy="1216025"/>
            <a:chOff x="1872" y="1728"/>
            <a:chExt cx="336" cy="766"/>
          </a:xfrm>
        </p:grpSpPr>
        <p:sp>
          <p:nvSpPr>
            <p:cNvPr id="5146" name="Rectangle 58"/>
            <p:cNvSpPr>
              <a:spLocks noChangeArrowheads="1"/>
            </p:cNvSpPr>
            <p:nvPr/>
          </p:nvSpPr>
          <p:spPr bwMode="auto">
            <a:xfrm>
              <a:off x="1966" y="2304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14</a:t>
              </a:r>
            </a:p>
          </p:txBody>
        </p:sp>
        <p:sp>
          <p:nvSpPr>
            <p:cNvPr id="5147" name="Line 59"/>
            <p:cNvSpPr>
              <a:spLocks noChangeShapeType="1"/>
            </p:cNvSpPr>
            <p:nvPr/>
          </p:nvSpPr>
          <p:spPr bwMode="auto">
            <a:xfrm>
              <a:off x="187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72" name="Group 60"/>
          <p:cNvGrpSpPr>
            <a:grpSpLocks/>
          </p:cNvGrpSpPr>
          <p:nvPr/>
        </p:nvGrpSpPr>
        <p:grpSpPr bwMode="auto">
          <a:xfrm>
            <a:off x="2590800" y="2743200"/>
            <a:ext cx="533400" cy="1216025"/>
            <a:chOff x="1632" y="1728"/>
            <a:chExt cx="336" cy="766"/>
          </a:xfrm>
        </p:grpSpPr>
        <p:sp>
          <p:nvSpPr>
            <p:cNvPr id="5144" name="Rectangle 61"/>
            <p:cNvSpPr>
              <a:spLocks noChangeArrowheads="1"/>
            </p:cNvSpPr>
            <p:nvPr/>
          </p:nvSpPr>
          <p:spPr bwMode="auto">
            <a:xfrm>
              <a:off x="1726" y="2304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14</a:t>
              </a:r>
            </a:p>
          </p:txBody>
        </p:sp>
        <p:sp>
          <p:nvSpPr>
            <p:cNvPr id="5145" name="Line 62"/>
            <p:cNvSpPr>
              <a:spLocks noChangeShapeType="1"/>
            </p:cNvSpPr>
            <p:nvPr/>
          </p:nvSpPr>
          <p:spPr bwMode="auto">
            <a:xfrm>
              <a:off x="163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75" name="Group 63"/>
          <p:cNvGrpSpPr>
            <a:grpSpLocks/>
          </p:cNvGrpSpPr>
          <p:nvPr/>
        </p:nvGrpSpPr>
        <p:grpSpPr bwMode="auto">
          <a:xfrm>
            <a:off x="2209800" y="2743200"/>
            <a:ext cx="538163" cy="1211263"/>
            <a:chOff x="1392" y="1728"/>
            <a:chExt cx="339" cy="763"/>
          </a:xfrm>
        </p:grpSpPr>
        <p:sp>
          <p:nvSpPr>
            <p:cNvPr id="5142" name="Rectangle 64"/>
            <p:cNvSpPr>
              <a:spLocks noChangeArrowheads="1"/>
            </p:cNvSpPr>
            <p:nvPr/>
          </p:nvSpPr>
          <p:spPr bwMode="auto">
            <a:xfrm>
              <a:off x="1489" y="2301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Trebuchet MS" pitchFamily="34" charset="0"/>
                </a:rPr>
                <a:t>12</a:t>
              </a:r>
            </a:p>
          </p:txBody>
        </p:sp>
        <p:sp>
          <p:nvSpPr>
            <p:cNvPr id="5143" name="Line 65"/>
            <p:cNvSpPr>
              <a:spLocks noChangeShapeType="1"/>
            </p:cNvSpPr>
            <p:nvPr/>
          </p:nvSpPr>
          <p:spPr bwMode="auto">
            <a:xfrm>
              <a:off x="1392" y="1728"/>
              <a:ext cx="192" cy="576"/>
            </a:xfrm>
            <a:prstGeom prst="line">
              <a:avLst/>
            </a:prstGeom>
            <a:noFill/>
            <a:ln w="15875">
              <a:solidFill>
                <a:srgbClr val="00FD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9028" name="Group 116"/>
          <p:cNvGrpSpPr>
            <a:grpSpLocks/>
          </p:cNvGrpSpPr>
          <p:nvPr/>
        </p:nvGrpSpPr>
        <p:grpSpPr bwMode="auto">
          <a:xfrm>
            <a:off x="1981200" y="3429000"/>
            <a:ext cx="5862638" cy="1485900"/>
            <a:chOff x="1248" y="3096"/>
            <a:chExt cx="3693" cy="936"/>
          </a:xfrm>
        </p:grpSpPr>
        <p:sp>
          <p:nvSpPr>
            <p:cNvPr id="5140" name="Rectangle 67"/>
            <p:cNvSpPr>
              <a:spLocks noChangeArrowheads="1"/>
            </p:cNvSpPr>
            <p:nvPr/>
          </p:nvSpPr>
          <p:spPr bwMode="auto">
            <a:xfrm>
              <a:off x="1248" y="3237"/>
              <a:ext cx="242" cy="19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400">
                  <a:solidFill>
                    <a:schemeClr val="folHlink"/>
                  </a:solidFill>
                  <a:latin typeface="Trebuchet MS" pitchFamily="34" charset="0"/>
                </a:rPr>
                <a:t>10</a:t>
              </a:r>
            </a:p>
          </p:txBody>
        </p:sp>
        <p:sp>
          <p:nvSpPr>
            <p:cNvPr id="5141" name="Freeform 68"/>
            <p:cNvSpPr>
              <a:spLocks/>
            </p:cNvSpPr>
            <p:nvPr/>
          </p:nvSpPr>
          <p:spPr bwMode="auto">
            <a:xfrm>
              <a:off x="1340" y="3096"/>
              <a:ext cx="3601" cy="936"/>
            </a:xfrm>
            <a:custGeom>
              <a:avLst/>
              <a:gdLst>
                <a:gd name="T0" fmla="*/ 3600 w 3601"/>
                <a:gd name="T1" fmla="*/ 0 h 936"/>
                <a:gd name="T2" fmla="*/ 3550 w 3601"/>
                <a:gd name="T3" fmla="*/ 246 h 936"/>
                <a:gd name="T4" fmla="*/ 3293 w 3601"/>
                <a:gd name="T5" fmla="*/ 544 h 936"/>
                <a:gd name="T6" fmla="*/ 2615 w 3601"/>
                <a:gd name="T7" fmla="*/ 877 h 936"/>
                <a:gd name="T8" fmla="*/ 1149 w 3601"/>
                <a:gd name="T9" fmla="*/ 900 h 936"/>
                <a:gd name="T10" fmla="*/ 355 w 3601"/>
                <a:gd name="T11" fmla="*/ 830 h 936"/>
                <a:gd name="T12" fmla="*/ 57 w 3601"/>
                <a:gd name="T13" fmla="*/ 620 h 936"/>
                <a:gd name="T14" fmla="*/ 11 w 3601"/>
                <a:gd name="T15" fmla="*/ 339 h 9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01" h="936">
                  <a:moveTo>
                    <a:pt x="3600" y="0"/>
                  </a:moveTo>
                  <a:cubicBezTo>
                    <a:pt x="3592" y="41"/>
                    <a:pt x="3601" y="155"/>
                    <a:pt x="3550" y="246"/>
                  </a:cubicBezTo>
                  <a:cubicBezTo>
                    <a:pt x="3499" y="337"/>
                    <a:pt x="3449" y="439"/>
                    <a:pt x="3293" y="544"/>
                  </a:cubicBezTo>
                  <a:cubicBezTo>
                    <a:pt x="3137" y="649"/>
                    <a:pt x="2972" y="818"/>
                    <a:pt x="2615" y="877"/>
                  </a:cubicBezTo>
                  <a:cubicBezTo>
                    <a:pt x="2258" y="936"/>
                    <a:pt x="1526" y="908"/>
                    <a:pt x="1149" y="900"/>
                  </a:cubicBezTo>
                  <a:cubicBezTo>
                    <a:pt x="772" y="892"/>
                    <a:pt x="537" y="877"/>
                    <a:pt x="355" y="830"/>
                  </a:cubicBezTo>
                  <a:cubicBezTo>
                    <a:pt x="173" y="783"/>
                    <a:pt x="114" y="702"/>
                    <a:pt x="57" y="620"/>
                  </a:cubicBezTo>
                  <a:cubicBezTo>
                    <a:pt x="0" y="538"/>
                    <a:pt x="21" y="398"/>
                    <a:pt x="11" y="339"/>
                  </a:cubicBezTo>
                </a:path>
              </a:pathLst>
            </a:custGeom>
            <a:noFill/>
            <a:ln w="15875" cap="flat" cmpd="sng">
              <a:solidFill>
                <a:srgbClr val="FF7FFF"/>
              </a:solidFill>
              <a:prstDash val="solid"/>
              <a:round/>
              <a:headEnd type="none" w="med" len="med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8981" name="Group 69"/>
          <p:cNvGrpSpPr>
            <a:grpSpLocks/>
          </p:cNvGrpSpPr>
          <p:nvPr/>
        </p:nvGrpSpPr>
        <p:grpSpPr bwMode="auto">
          <a:xfrm>
            <a:off x="838200" y="4038603"/>
            <a:ext cx="4191000" cy="690563"/>
            <a:chOff x="528" y="2544"/>
            <a:chExt cx="2640" cy="435"/>
          </a:xfrm>
        </p:grpSpPr>
        <p:sp>
          <p:nvSpPr>
            <p:cNvPr id="5138" name="AutoShape 70"/>
            <p:cNvSpPr>
              <a:spLocks/>
            </p:cNvSpPr>
            <p:nvPr/>
          </p:nvSpPr>
          <p:spPr bwMode="auto">
            <a:xfrm rot="-5400000">
              <a:off x="1752" y="1320"/>
              <a:ext cx="192" cy="2640"/>
            </a:xfrm>
            <a:prstGeom prst="leftBrace">
              <a:avLst>
                <a:gd name="adj1" fmla="val 114583"/>
                <a:gd name="adj2" fmla="val 50000"/>
              </a:avLst>
            </a:prstGeom>
            <a:noFill/>
            <a:ln w="15875">
              <a:solidFill>
                <a:srgbClr val="00FD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39" name="Text Box 71"/>
            <p:cNvSpPr txBox="1">
              <a:spLocks noChangeArrowheads="1"/>
            </p:cNvSpPr>
            <p:nvPr/>
          </p:nvSpPr>
          <p:spPr bwMode="auto">
            <a:xfrm>
              <a:off x="1584" y="2688"/>
              <a:ext cx="11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 err="1">
                  <a:latin typeface="Times" charset="0"/>
                </a:rPr>
                <a:t>ordenados</a:t>
              </a:r>
              <a:endParaRPr lang="en-US" sz="2400">
                <a:latin typeface="Times" charset="0"/>
              </a:endParaRPr>
            </a:p>
          </p:txBody>
        </p:sp>
      </p:grpSp>
      <p:grpSp>
        <p:nvGrpSpPr>
          <p:cNvPr id="38984" name="Group 72"/>
          <p:cNvGrpSpPr>
            <a:grpSpLocks/>
          </p:cNvGrpSpPr>
          <p:nvPr/>
        </p:nvGrpSpPr>
        <p:grpSpPr bwMode="auto">
          <a:xfrm>
            <a:off x="990600" y="2743202"/>
            <a:ext cx="1757363" cy="680785"/>
            <a:chOff x="624" y="1728"/>
            <a:chExt cx="1107" cy="233"/>
          </a:xfrm>
        </p:grpSpPr>
        <p:sp>
          <p:nvSpPr>
            <p:cNvPr id="5136" name="Line 73"/>
            <p:cNvSpPr>
              <a:spLocks noChangeShapeType="1"/>
            </p:cNvSpPr>
            <p:nvPr/>
          </p:nvSpPr>
          <p:spPr bwMode="auto">
            <a:xfrm flipV="1">
              <a:off x="1104" y="1728"/>
              <a:ext cx="0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37" name="Text Box 74"/>
            <p:cNvSpPr txBox="1">
              <a:spLocks noChangeArrowheads="1"/>
            </p:cNvSpPr>
            <p:nvPr/>
          </p:nvSpPr>
          <p:spPr bwMode="auto">
            <a:xfrm>
              <a:off x="624" y="1824"/>
              <a:ext cx="1107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Lucida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err="1">
                  <a:latin typeface="Times" charset="0"/>
                </a:rPr>
                <a:t>Menor</a:t>
              </a:r>
              <a:r>
                <a:rPr lang="en-US" sz="2000">
                  <a:latin typeface="Times" charset="0"/>
                </a:rPr>
                <a:t> </a:t>
              </a:r>
              <a:r>
                <a:rPr lang="en-US" sz="2000" err="1">
                  <a:latin typeface="Times" charset="0"/>
                </a:rPr>
                <a:t>que</a:t>
              </a:r>
              <a:r>
                <a:rPr lang="en-US" sz="2000">
                  <a:latin typeface="Times" charset="0"/>
                </a:rPr>
                <a:t>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5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err="1">
                <a:latin typeface="Cordia New" pitchFamily="34" charset="-34"/>
                <a:cs typeface="Cordia New" pitchFamily="34" charset="-34"/>
              </a:rPr>
              <a:t>Insertionsort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(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data[], 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n) {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int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tmp,i,j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;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for (j=1; j&lt;n; j++) {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i =j - 1;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= data[j];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while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( (i&gt;=0) &amp;&amp; (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 &lt; data[i]) ) {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	data[i+1] = data[i];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	 i--;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}//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while</a:t>
            </a:r>
            <a:endParaRPr lang="pt-BR" sz="2400" b="1">
              <a:latin typeface="Cordia New" pitchFamily="34" charset="-34"/>
              <a:cs typeface="Cordia New" pitchFamily="34" charset="-34"/>
            </a:endParaRPr>
          </a:p>
          <a:p>
            <a:pPr marL="0" indent="0">
              <a:buNone/>
            </a:pPr>
            <a:endParaRPr lang="pt-BR" sz="2400" b="1">
              <a:latin typeface="Cordia New" pitchFamily="34" charset="-34"/>
              <a:cs typeface="Cordia New" pitchFamily="34" charset="-34"/>
            </a:endParaRP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	data[i+1] = 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tmp</a:t>
            </a:r>
            <a:r>
              <a:rPr lang="pt-BR" sz="2400" b="1">
                <a:latin typeface="Cordia New" pitchFamily="34" charset="-34"/>
                <a:cs typeface="Cordia New" pitchFamily="34" charset="-34"/>
              </a:rPr>
              <a:t>; 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	}//for</a:t>
            </a:r>
          </a:p>
          <a:p>
            <a:pPr marL="0" indent="0">
              <a:buNone/>
            </a:pPr>
            <a:r>
              <a:rPr lang="pt-BR" sz="2400" b="1">
                <a:latin typeface="Cordia New" pitchFamily="34" charset="-34"/>
                <a:cs typeface="Cordia New" pitchFamily="34" charset="-34"/>
              </a:rPr>
              <a:t> }//</a:t>
            </a:r>
            <a:r>
              <a:rPr lang="pt-BR" sz="2400" b="1" err="1">
                <a:latin typeface="Cordia New" pitchFamily="34" charset="-34"/>
                <a:cs typeface="Cordia New" pitchFamily="34" charset="-34"/>
              </a:rPr>
              <a:t>Insertionsort</a:t>
            </a:r>
            <a:endParaRPr lang="pt-BR" sz="2400" b="1">
              <a:latin typeface="Cordia New" pitchFamily="34" charset="-34"/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59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Demonstração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>
                <a:hlinkClick r:id="rId2"/>
              </a:rPr>
              <a:t>http://www.site.uottawa.ca/~stan/csi2514/applets/sort/sort.html</a:t>
            </a:r>
            <a:endParaRPr lang="pt-BR" sz="2000"/>
          </a:p>
          <a:p>
            <a:r>
              <a:rPr lang="pt-BR" sz="2000">
                <a:hlinkClick r:id="rId3"/>
              </a:rPr>
              <a:t>http://www.ece.unb.ca/petersen/lib/java/insertionsort/</a:t>
            </a:r>
            <a:endParaRPr lang="pt-BR" sz="200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8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ul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arvore rubro negra</Template>
  <TotalTime>3393</TotalTime>
  <Words>1700</Words>
  <Application>Microsoft Office PowerPoint</Application>
  <PresentationFormat>Apresentação na tela (4:3)</PresentationFormat>
  <Paragraphs>466</Paragraphs>
  <Slides>46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5" baseType="lpstr">
      <vt:lpstr>Futura Md BT</vt:lpstr>
      <vt:lpstr>Calibri</vt:lpstr>
      <vt:lpstr>Courier New</vt:lpstr>
      <vt:lpstr>Cordia New</vt:lpstr>
      <vt:lpstr>Consolas</vt:lpstr>
      <vt:lpstr>Times</vt:lpstr>
      <vt:lpstr>Trebuchet MS</vt:lpstr>
      <vt:lpstr>Arial</vt:lpstr>
      <vt:lpstr>aula</vt:lpstr>
      <vt:lpstr>Algoritmos de Ordenação</vt:lpstr>
      <vt:lpstr>Ordenação (Sort)</vt:lpstr>
      <vt:lpstr>Características dos métodos de ordenação</vt:lpstr>
      <vt:lpstr>Algoritmo de ordenação: Inserção</vt:lpstr>
      <vt:lpstr>Método de Inserção (Insertion Sort)</vt:lpstr>
      <vt:lpstr>Ordenação (Exemplo)</vt:lpstr>
      <vt:lpstr>Um passo de ordenação</vt:lpstr>
      <vt:lpstr>Algoritmo</vt:lpstr>
      <vt:lpstr>Demonstração</vt:lpstr>
      <vt:lpstr>Estudo de caso</vt:lpstr>
      <vt:lpstr>Complexidade por contagem</vt:lpstr>
      <vt:lpstr>Qual a complexidade do algoritmo em ambos os casos?</vt:lpstr>
      <vt:lpstr>Algoritmo de ordenação: Seleção</vt:lpstr>
      <vt:lpstr>Método de ordenação por seleção</vt:lpstr>
      <vt:lpstr>Algoritmo</vt:lpstr>
      <vt:lpstr>Algoritmo</vt:lpstr>
      <vt:lpstr>Demonstração</vt:lpstr>
      <vt:lpstr>Estudo de caso</vt:lpstr>
      <vt:lpstr>Estudo de casos</vt:lpstr>
      <vt:lpstr>Características do algoritmo</vt:lpstr>
      <vt:lpstr>Algoritmo de ordenação: Bolha</vt:lpstr>
      <vt:lpstr>Método de ordenação bolha</vt:lpstr>
      <vt:lpstr>Algoritmo</vt:lpstr>
      <vt:lpstr>Demonstração</vt:lpstr>
      <vt:lpstr>Estudo de caso</vt:lpstr>
      <vt:lpstr>Estudo de casos</vt:lpstr>
      <vt:lpstr>Estudo de caso</vt:lpstr>
      <vt:lpstr>Características do algoritmo</vt:lpstr>
      <vt:lpstr>Algoritmo de ordenação: Quick Sort</vt:lpstr>
      <vt:lpstr>Quick Sort</vt:lpstr>
      <vt:lpstr>Exemplo</vt:lpstr>
      <vt:lpstr>Apresentação do PowerPoint</vt:lpstr>
      <vt:lpstr>Estudo de casos – versão in-place</vt:lpstr>
      <vt:lpstr>Estudo de caso</vt:lpstr>
      <vt:lpstr>Características</vt:lpstr>
      <vt:lpstr>Processamento Paralelo</vt:lpstr>
      <vt:lpstr>Algoritmo de ordenação: Merge Sort</vt:lpstr>
      <vt:lpstr>Merge Sort</vt:lpstr>
      <vt:lpstr>Exemplo</vt:lpstr>
      <vt:lpstr>Pseudo-Algoritmo: merge_sort</vt:lpstr>
      <vt:lpstr>Pseudo-Algoritmo: merge</vt:lpstr>
      <vt:lpstr>Estudo de Casos</vt:lpstr>
      <vt:lpstr>Características</vt:lpstr>
      <vt:lpstr>Processamento Paralelo</vt:lpstr>
      <vt:lpstr>Comparativo</vt:lpstr>
      <vt:lpstr>Para a prova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 de Dados I Hoje: Estrutura de dados lista duplamente ligada</dc:title>
  <dc:creator>Toto</dc:creator>
  <cp:lastModifiedBy>Rafael Torchelsen</cp:lastModifiedBy>
  <cp:revision>70</cp:revision>
  <dcterms:created xsi:type="dcterms:W3CDTF">2011-04-18T23:42:56Z</dcterms:created>
  <dcterms:modified xsi:type="dcterms:W3CDTF">2019-09-24T18:18:27Z</dcterms:modified>
</cp:coreProperties>
</file>